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6"/>
  </p:handoutMasterIdLst>
  <p:sldIdLst>
    <p:sldId id="256" r:id="rId3"/>
    <p:sldId id="273" r:id="rId5"/>
    <p:sldId id="633" r:id="rId6"/>
    <p:sldId id="634" r:id="rId7"/>
    <p:sldId id="635" r:id="rId8"/>
    <p:sldId id="636" r:id="rId9"/>
    <p:sldId id="637" r:id="rId10"/>
    <p:sldId id="638" r:id="rId11"/>
    <p:sldId id="640" r:id="rId12"/>
    <p:sldId id="641" r:id="rId13"/>
    <p:sldId id="643" r:id="rId14"/>
    <p:sldId id="644" r:id="rId15"/>
    <p:sldId id="827" r:id="rId16"/>
    <p:sldId id="663" r:id="rId17"/>
    <p:sldId id="664" r:id="rId18"/>
    <p:sldId id="830" r:id="rId19"/>
    <p:sldId id="665" r:id="rId20"/>
    <p:sldId id="832" r:id="rId21"/>
    <p:sldId id="834" r:id="rId22"/>
    <p:sldId id="826" r:id="rId23"/>
    <p:sldId id="655" r:id="rId24"/>
    <p:sldId id="656" r:id="rId25"/>
    <p:sldId id="657" r:id="rId26"/>
    <p:sldId id="658" r:id="rId27"/>
    <p:sldId id="661" r:id="rId28"/>
    <p:sldId id="659" r:id="rId29"/>
    <p:sldId id="660" r:id="rId30"/>
    <p:sldId id="677" r:id="rId31"/>
    <p:sldId id="669" r:id="rId32"/>
    <p:sldId id="670" r:id="rId33"/>
    <p:sldId id="1055" r:id="rId34"/>
    <p:sldId id="1056" r:id="rId35"/>
  </p:sldIdLst>
  <p:sldSz cx="12192000" cy="6858000"/>
  <p:notesSz cx="10234295" cy="7103745"/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0A09"/>
    <a:srgbClr val="326E4C"/>
    <a:srgbClr val="0000FF"/>
    <a:srgbClr val="21FF80"/>
    <a:srgbClr val="21FF06"/>
    <a:srgbClr val="66CCFF"/>
    <a:srgbClr val="FDC087"/>
    <a:srgbClr val="0F80FF"/>
    <a:srgbClr val="C2FFC1"/>
    <a:srgbClr val="FD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10" autoAdjust="0"/>
    <p:restoredTop sz="94660"/>
  </p:normalViewPr>
  <p:slideViewPr>
    <p:cSldViewPr snapToGrid="0">
      <p:cViewPr varScale="1">
        <p:scale>
          <a:sx n="91" d="100"/>
          <a:sy n="91" d="100"/>
        </p:scale>
        <p:origin x="68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0" Type="http://schemas.openxmlformats.org/officeDocument/2006/relationships/tags" Target="tags/tag2.xml"/><Relationship Id="rId4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66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66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66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66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12" name="object 12"/>
          <p:cNvSpPr/>
          <p:nvPr userDrawn="1"/>
        </p:nvSpPr>
        <p:spPr>
          <a:xfrm>
            <a:off x="1047115" y="0"/>
            <a:ext cx="11144885" cy="685990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 userDrawn="1"/>
        </p:nvSpPr>
        <p:spPr>
          <a:xfrm>
            <a:off x="0" y="-23495"/>
            <a:ext cx="12192000" cy="6883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47750" y="937895"/>
            <a:ext cx="10631805" cy="2387600"/>
          </a:xfrm>
        </p:spPr>
        <p:txBody>
          <a:bodyPr anchor="b" anchorCtr="0"/>
          <a:lstStyle>
            <a:lvl1pPr algn="l">
              <a:defRPr sz="7200" b="1">
                <a:latin typeface="思源黑体" panose="020B0400000000000000" charset="-122"/>
                <a:ea typeface="思源黑体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1047115" y="3553460"/>
            <a:ext cx="2115820" cy="72000"/>
          </a:xfrm>
          <a:prstGeom prst="rect">
            <a:avLst/>
          </a:prstGeom>
          <a:solidFill>
            <a:srgbClr val="F4D6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solidFill>
          <a:srgbClr val="1AB9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3"/>
          <p:cNvSpPr/>
          <p:nvPr userDrawn="1"/>
        </p:nvSpPr>
        <p:spPr>
          <a:xfrm>
            <a:off x="0" y="0"/>
            <a:ext cx="12192635" cy="68580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0" y="0"/>
                </a:moveTo>
                <a:lnTo>
                  <a:pt x="9143999" y="0"/>
                </a:lnTo>
                <a:lnTo>
                  <a:pt x="9143999" y="5143499"/>
                </a:lnTo>
                <a:lnTo>
                  <a:pt x="0" y="5143499"/>
                </a:lnTo>
                <a:lnTo>
                  <a:pt x="0" y="0"/>
                </a:lnTo>
                <a:close/>
              </a:path>
            </a:pathLst>
          </a:custGeom>
          <a:solidFill>
            <a:srgbClr val="00253E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矩形 9"/>
          <p:cNvSpPr/>
          <p:nvPr userDrawn="1"/>
        </p:nvSpPr>
        <p:spPr>
          <a:xfrm>
            <a:off x="6782435" y="1450340"/>
            <a:ext cx="4906010" cy="3382010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1064260" y="1449705"/>
            <a:ext cx="4375785" cy="3381375"/>
          </a:xfrm>
        </p:spPr>
        <p:txBody>
          <a:bodyPr anchor="ctr" anchorCtr="0"/>
          <a:lstStyle>
            <a:lvl1pPr algn="just">
              <a:defRPr sz="4800" b="1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837565" y="1372235"/>
            <a:ext cx="4860000" cy="76200"/>
          </a:xfrm>
          <a:prstGeom prst="rect">
            <a:avLst/>
          </a:prstGeom>
          <a:solidFill>
            <a:srgbClr val="2A8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838835" y="4831715"/>
            <a:ext cx="4860000" cy="76200"/>
          </a:xfrm>
          <a:prstGeom prst="rect">
            <a:avLst/>
          </a:prstGeom>
          <a:solidFill>
            <a:srgbClr val="2A8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half" idx="1"/>
          </p:nvPr>
        </p:nvSpPr>
        <p:spPr>
          <a:xfrm>
            <a:off x="6992620" y="1450340"/>
            <a:ext cx="4471035" cy="3382010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>
                <a:solidFill>
                  <a:srgbClr val="1AB9A5"/>
                </a:solidFill>
                <a:latin typeface="思源黑体" panose="020B0400000000000000" charset="-122"/>
                <a:ea typeface="思源黑体" panose="020B0400000000000000" charset="-122"/>
              </a:defRPr>
            </a:lvl1pPr>
            <a:lvl2pPr>
              <a:lnSpc>
                <a:spcPct val="100000"/>
              </a:lnSpc>
              <a:defRPr>
                <a:solidFill>
                  <a:srgbClr val="1AB9A5"/>
                </a:solidFill>
                <a:latin typeface="思源黑体" panose="020B0400000000000000" charset="-122"/>
                <a:ea typeface="思源黑体" panose="020B0400000000000000" charset="-122"/>
              </a:defRPr>
            </a:lvl2pPr>
            <a:lvl3pPr>
              <a:lnSpc>
                <a:spcPct val="100000"/>
              </a:lnSpc>
              <a:defRPr>
                <a:solidFill>
                  <a:srgbClr val="1AB9A5"/>
                </a:solidFill>
                <a:latin typeface="思源黑体" panose="020B0400000000000000" charset="-122"/>
                <a:ea typeface="思源黑体" panose="020B0400000000000000" charset="-122"/>
              </a:defRPr>
            </a:lvl3pPr>
            <a:lvl4pPr>
              <a:lnSpc>
                <a:spcPct val="100000"/>
              </a:lnSpc>
              <a:defRPr>
                <a:solidFill>
                  <a:srgbClr val="1AB9A5"/>
                </a:solidFill>
                <a:latin typeface="思源黑体" panose="020B0400000000000000" charset="-122"/>
                <a:ea typeface="思源黑体" panose="020B0400000000000000" charset="-122"/>
              </a:defRPr>
            </a:lvl4pPr>
            <a:lvl5pPr>
              <a:lnSpc>
                <a:spcPct val="100000"/>
              </a:lnSpc>
              <a:defRPr>
                <a:solidFill>
                  <a:srgbClr val="1AB9A5"/>
                </a:solidFill>
                <a:latin typeface="思源黑体" panose="020B0400000000000000" charset="-122"/>
                <a:ea typeface="思源黑体" panose="020B04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4960620" cy="6858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5450" y="1445895"/>
            <a:ext cx="4109720" cy="1379220"/>
          </a:xfrm>
        </p:spPr>
        <p:txBody>
          <a:bodyPr anchor="b" anchorCtr="0"/>
          <a:lstStyle>
            <a:lvl1pPr>
              <a:defRPr sz="4800" b="1">
                <a:solidFill>
                  <a:srgbClr val="00253E"/>
                </a:solidFill>
                <a:latin typeface="思源黑体" panose="020B0400000000000000" charset="-122"/>
                <a:ea typeface="思源黑体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416560" y="2971800"/>
            <a:ext cx="1466215" cy="90170"/>
          </a:xfrm>
          <a:prstGeom prst="rect">
            <a:avLst/>
          </a:prstGeom>
          <a:solidFill>
            <a:srgbClr val="0025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5400675" y="904875"/>
            <a:ext cx="6436995" cy="5229225"/>
          </a:xfrm>
        </p:spPr>
        <p:txBody>
          <a:bodyPr/>
          <a:lstStyle>
            <a:lvl1pPr>
              <a:lnSpc>
                <a:spcPct val="150000"/>
              </a:lnSpc>
              <a:buClr>
                <a:srgbClr val="000000"/>
              </a:buClr>
              <a:buFont typeface="Wingdings" panose="05000000000000000000" charset="0"/>
              <a:buChar char="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303655"/>
            <a:ext cx="10515600" cy="4722495"/>
          </a:xfrm>
        </p:spPr>
        <p:txBody>
          <a:bodyPr/>
          <a:lstStyle>
            <a:lvl1pPr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 eaLnBrk="1" fontAlgn="auto" latinLnBrk="0" hangingPunct="1">
              <a:lnSpc>
                <a:spcPct val="110000"/>
              </a:lnSpc>
              <a:buClr>
                <a:srgbClr val="1AB9A5"/>
              </a:buClr>
              <a:buFont typeface="Wingdings" panose="05000000000000000000" charset="0"/>
              <a:buChar char="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  <a:p>
            <a:pPr lvl="1"/>
            <a:r>
              <a:rPr lang="zh-CN" altLang="en-US"/>
              <a:t> 第二级</a:t>
            </a:r>
            <a:endParaRPr lang="zh-CN" altLang="en-US"/>
          </a:p>
          <a:p>
            <a:pPr lvl="2"/>
            <a:r>
              <a:rPr lang="zh-CN" altLang="en-US"/>
              <a:t> 第三级</a:t>
            </a:r>
            <a:endParaRPr lang="zh-CN" altLang="en-US"/>
          </a:p>
          <a:p>
            <a:pPr lvl="3"/>
            <a:r>
              <a:rPr lang="zh-CN" altLang="en-US"/>
              <a:t> 第四级</a:t>
            </a:r>
            <a:endParaRPr lang="zh-CN" altLang="en-US"/>
          </a:p>
          <a:p>
            <a:pPr lvl="4"/>
            <a:r>
              <a:rPr lang="zh-CN" altLang="en-US"/>
              <a:t> 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思源黑体" panose="020B0400000000000000" charset="-122"/>
                <a:ea typeface="思源黑体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67995" y="105854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360" y="351790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思源黑体" panose="020B0400000000000000" charset="-122"/>
                <a:ea typeface="思源黑体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67995" y="1050290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6043930" cy="770255"/>
          </a:xfrm>
        </p:spPr>
        <p:txBody>
          <a:bodyPr anchor="ctr" anchorCtr="0"/>
          <a:lstStyle>
            <a:lvl1pPr>
              <a:defRPr sz="3600" b="1">
                <a:latin typeface="思源黑体" panose="020B0400000000000000" charset="-122"/>
                <a:ea typeface="思源黑体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467995" y="1454785"/>
            <a:ext cx="5664200" cy="4902200"/>
          </a:xfrm>
        </p:spPr>
        <p:txBody>
          <a:bodyPr/>
          <a:lstStyle>
            <a:lvl1pPr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n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Char char="¨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  <a:p>
            <a:pPr lvl="1"/>
            <a:r>
              <a:rPr lang="zh-CN" altLang="en-US"/>
              <a:t> 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67995" y="1058545"/>
            <a:ext cx="6480000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67995" y="939800"/>
            <a:ext cx="10515600" cy="645795"/>
          </a:xfrm>
        </p:spPr>
        <p:txBody>
          <a:bodyPr/>
          <a:lstStyle>
            <a:lvl1pPr marL="0" indent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None/>
              <a:defRPr sz="2400" b="1"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marL="4572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2pPr>
            <a:lvl3pPr marL="9144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3pPr>
            <a:lvl4pPr marL="13716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4pPr>
            <a:lvl5pPr marL="18288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思源黑体" panose="020B0400000000000000" charset="-122"/>
                <a:ea typeface="思源黑体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67995" y="151447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67995" y="939800"/>
            <a:ext cx="10515600" cy="645795"/>
          </a:xfrm>
        </p:spPr>
        <p:txBody>
          <a:bodyPr/>
          <a:lstStyle>
            <a:lvl1pPr marL="0" indent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None/>
              <a:defRPr sz="2400" b="1"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marL="4572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2pPr>
            <a:lvl3pPr marL="9144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3pPr>
            <a:lvl4pPr marL="13716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4pPr>
            <a:lvl5pPr marL="18288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思源黑体" panose="020B0400000000000000" charset="-122"/>
                <a:ea typeface="思源黑体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67995" y="151447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idx="13" hasCustomPrompt="1"/>
          </p:nvPr>
        </p:nvSpPr>
        <p:spPr>
          <a:xfrm>
            <a:off x="838200" y="1797685"/>
            <a:ext cx="10515600" cy="4228465"/>
          </a:xfrm>
        </p:spPr>
        <p:txBody>
          <a:bodyPr/>
          <a:lstStyle>
            <a:lvl1pPr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 eaLnBrk="1" fontAlgn="auto" latinLnBrk="0" hangingPunct="1">
              <a:lnSpc>
                <a:spcPct val="110000"/>
              </a:lnSpc>
              <a:buClr>
                <a:srgbClr val="1AB9A5"/>
              </a:buClr>
              <a:buFont typeface="Wingdings" panose="05000000000000000000" charset="0"/>
              <a:buChar char="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  <a:p>
            <a:pPr lvl="1"/>
            <a:r>
              <a:rPr lang="zh-CN" altLang="en-US"/>
              <a:t> 第二级</a:t>
            </a:r>
            <a:endParaRPr lang="zh-CN" altLang="en-US"/>
          </a:p>
          <a:p>
            <a:pPr lvl="2"/>
            <a:r>
              <a:rPr lang="zh-CN" altLang="en-US"/>
              <a:t> 第三级</a:t>
            </a:r>
            <a:endParaRPr lang="zh-CN" altLang="en-US"/>
          </a:p>
          <a:p>
            <a:pPr lvl="3"/>
            <a:r>
              <a:rPr lang="zh-CN" altLang="en-US"/>
              <a:t> 第四级</a:t>
            </a:r>
            <a:endParaRPr lang="zh-CN" altLang="en-US"/>
          </a:p>
          <a:p>
            <a:pPr lvl="4"/>
            <a:r>
              <a:rPr lang="zh-CN" altLang="en-US"/>
              <a:t> 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1pPr>
            <a:lvl2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2pPr>
            <a:lvl3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3pPr>
            <a:lvl4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4pPr>
            <a:lvl5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1pPr>
            <a:lvl2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2pPr>
            <a:lvl3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3pPr>
            <a:lvl4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4pPr>
            <a:lvl5pPr>
              <a:lnSpc>
                <a:spcPct val="150000"/>
              </a:lnSpc>
              <a:defRPr>
                <a:latin typeface="思源黑体" panose="020B0400000000000000" charset="-122"/>
                <a:ea typeface="思源黑体" panose="020B04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467360" y="351790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思源黑体" panose="020B0400000000000000" charset="-122"/>
                <a:ea typeface="思源黑体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467995" y="105854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360" y="351790"/>
            <a:ext cx="10515600" cy="770255"/>
          </a:xfrm>
        </p:spPr>
        <p:txBody>
          <a:bodyPr anchor="ctr" anchorCtr="0"/>
          <a:lstStyle>
            <a:lvl1pPr>
              <a:defRPr sz="3600">
                <a:latin typeface="Source Han Sans SC Regular" panose="020B0400000000000000" charset="-122"/>
                <a:ea typeface="Source Han Sans SC Regular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" panose="020B0400000000000000" charset="-122"/>
          <a:ea typeface="思源黑体" panose="020B0400000000000000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" panose="020B0400000000000000" charset="-122"/>
          <a:ea typeface="思源黑体" panose="020B040000000000000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" panose="020B0400000000000000" charset="-122"/>
          <a:ea typeface="思源黑体" panose="020B040000000000000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" panose="020B0400000000000000" charset="-122"/>
          <a:ea typeface="思源黑体" panose="020B040000000000000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" panose="020B0400000000000000" charset="-122"/>
          <a:ea typeface="思源黑体" panose="020B040000000000000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" panose="020B0400000000000000" charset="-122"/>
          <a:ea typeface="思源黑体" panose="020B04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hyperlink" Target="https://docs.spring.io/spring-framework/docs/current/reference/html/core.html#aop" TargetMode="Externa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hyperlink" Target="https://docs.spring.io/spring-framework/docs/current/reference/html/core.html#aop-api-pointcuts" TargetMode="External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面向切面编程的介绍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47750" y="3637280"/>
            <a:ext cx="11143615" cy="10217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r>
              <a:rPr lang="zh-CN" altLang="en-US" sz="2400"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使用</a:t>
            </a:r>
            <a:r>
              <a:rPr lang="en-US" altLang="zh-CN" sz="2400"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Spring AOP</a:t>
            </a:r>
            <a:r>
              <a:rPr lang="zh-CN" altLang="en-US" sz="2400"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开发切面</a:t>
            </a:r>
            <a:endParaRPr lang="zh-CN" altLang="en-US" sz="2400"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322707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实现你的主线应用程序逻辑</a:t>
            </a:r>
            <a:endParaRPr lang="zh-CN" altLang="en-US"/>
          </a:p>
          <a:p>
            <a:pPr lvl="1"/>
            <a:r>
              <a:rPr lang="zh-CN" altLang="en-US"/>
              <a:t> 关注核心问题</a:t>
            </a:r>
            <a:endParaRPr lang="zh-CN" altLang="en-US"/>
          </a:p>
          <a:p>
            <a:r>
              <a:rPr lang="zh-CN" altLang="en-US"/>
              <a:t> 编写切面来实现你的横切关注</a:t>
            </a:r>
            <a:endParaRPr lang="zh-CN" altLang="en-US"/>
          </a:p>
          <a:p>
            <a:pPr lvl="1"/>
            <a:r>
              <a:rPr lang="zh-CN" altLang="en-US"/>
              <a:t> </a:t>
            </a:r>
            <a:r>
              <a:rPr lang="en-US" altLang="zh-CN"/>
              <a:t>Spring</a:t>
            </a:r>
            <a:r>
              <a:rPr lang="zh-CN" altLang="en-US"/>
              <a:t>提供了许多即用的切面</a:t>
            </a:r>
            <a:endParaRPr lang="zh-CN" altLang="en-US"/>
          </a:p>
          <a:p>
            <a:r>
              <a:rPr lang="zh-CN" altLang="en-US"/>
              <a:t> 将这些切面编织到你的应用程序中</a:t>
            </a:r>
            <a:endParaRPr lang="zh-CN" altLang="en-US"/>
          </a:p>
          <a:p>
            <a:pPr lvl="1"/>
            <a:r>
              <a:rPr lang="zh-CN" altLang="en-US"/>
              <a:t> 在正确的位置添加横切行为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如何在你的应用程序中使用</a:t>
            </a:r>
            <a:r>
              <a:rPr lang="en-US" altLang="zh-CN"/>
              <a:t>AOP</a:t>
            </a:r>
            <a:endParaRPr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4371340"/>
          </a:xfrm>
        </p:spPr>
        <p:txBody>
          <a:bodyPr/>
          <a:lstStyle/>
          <a:p>
            <a:r>
              <a:rPr lang="en-US" altLang="zh-CN"/>
              <a:t> AspectJ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最早的</a:t>
            </a:r>
            <a:r>
              <a:rPr lang="en-US" altLang="zh-CN"/>
              <a:t>AOP</a:t>
            </a:r>
            <a:r>
              <a:rPr lang="zh-CN" altLang="en-US"/>
              <a:t>技术（</a:t>
            </a:r>
            <a:r>
              <a:rPr lang="en-US" altLang="zh-CN"/>
              <a:t>1995</a:t>
            </a:r>
            <a:r>
              <a:rPr lang="zh-CN" altLang="en-US"/>
              <a:t>年推出第</a:t>
            </a:r>
            <a:r>
              <a:rPr lang="en-US" altLang="zh-CN"/>
              <a:t>1</a:t>
            </a:r>
            <a:r>
              <a:rPr lang="zh-CN" altLang="en-US"/>
              <a:t>个版本）</a:t>
            </a:r>
            <a:endParaRPr lang="zh-CN" altLang="en-US"/>
          </a:p>
          <a:p>
            <a:pPr lvl="1"/>
            <a:r>
              <a:rPr lang="zh-CN" altLang="en-US"/>
              <a:t> 一个完整的面向切面编程语言</a:t>
            </a:r>
            <a:endParaRPr lang="zh-CN" altLang="en-US"/>
          </a:p>
          <a:p>
            <a:pPr lvl="2"/>
            <a:r>
              <a:rPr lang="zh-CN" altLang="en-US"/>
              <a:t> 使用字节码编程进行切面编织</a:t>
            </a:r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Spring AOP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基于</a:t>
            </a:r>
            <a:r>
              <a:rPr lang="en-US" altLang="zh-CN"/>
              <a:t>Java</a:t>
            </a:r>
            <a:r>
              <a:rPr lang="zh-CN" altLang="en-US"/>
              <a:t>的</a:t>
            </a:r>
            <a:r>
              <a:rPr lang="en-US" altLang="zh-CN"/>
              <a:t>AOP</a:t>
            </a:r>
            <a:r>
              <a:rPr lang="zh-CN" altLang="en-US"/>
              <a:t>框架，集成了</a:t>
            </a:r>
            <a:r>
              <a:rPr lang="en-US" altLang="zh-CN"/>
              <a:t>AspectJ</a:t>
            </a:r>
            <a:endParaRPr lang="en-US" altLang="zh-CN"/>
          </a:p>
          <a:p>
            <a:pPr lvl="2"/>
            <a:r>
              <a:rPr lang="en-US" altLang="zh-CN"/>
              <a:t> </a:t>
            </a:r>
            <a:r>
              <a:rPr lang="zh-CN" altLang="en-US"/>
              <a:t>使用动态代理进行切面编织</a:t>
            </a:r>
            <a:endParaRPr lang="zh-CN" altLang="en-US"/>
          </a:p>
          <a:p>
            <a:pPr lvl="1"/>
            <a:r>
              <a:rPr lang="zh-CN" altLang="en-US"/>
              <a:t> 专注于使用</a:t>
            </a:r>
            <a:r>
              <a:rPr lang="en-US" altLang="zh-CN"/>
              <a:t>AOP</a:t>
            </a:r>
            <a:r>
              <a:rPr lang="zh-CN" altLang="en-US"/>
              <a:t>解决企业问题</a:t>
            </a:r>
            <a:endParaRPr lang="zh-CN" altLang="en-US"/>
          </a:p>
          <a:p>
            <a:pPr lvl="1"/>
            <a:r>
              <a:rPr lang="zh-CN" altLang="en-US"/>
              <a:t> 本次会话的重点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领先的</a:t>
            </a:r>
            <a:r>
              <a:rPr lang="en-US" altLang="zh-CN"/>
              <a:t>AOP</a:t>
            </a:r>
            <a:r>
              <a:rPr lang="zh-CN" altLang="en-US"/>
              <a:t>技术</a:t>
            </a:r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673100" y="5882005"/>
            <a:ext cx="10846435" cy="720000"/>
          </a:xfrm>
          <a:prstGeom prst="round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截屏2021-04-16 17.40.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945" y="5957570"/>
            <a:ext cx="608178" cy="57912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598930" y="5915025"/>
            <a:ext cx="9624060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b="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Source Han Sans SC Regular" panose="020B0400000000000000" charset="-122"/>
                <a:hlinkClick r:id="rId2" action="ppaction://hlinkfile"/>
              </a:rPr>
              <a:t>Spring Framework Reference – Aspect Oriented Programming</a:t>
            </a:r>
            <a:endParaRPr b="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Source Han Sans SC Regular" panose="020B0400000000000000" charset="-122"/>
              <a:hlinkClick r:id="rId2" action="ppaction://hlinkfile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98930" y="6233795"/>
            <a:ext cx="780224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>
                <a:latin typeface="思源黑体" panose="020B0400000000000000" charset="-122"/>
                <a:ea typeface="思源黑体" panose="020B0400000000000000" charset="-122"/>
              </a:rPr>
              <a:t>https://docs.spring.io/spring-framework/docs/current/reference/html/core.html#aop</a:t>
            </a:r>
            <a:endParaRPr lang="zh-CN" altLang="en-US" sz="1600">
              <a:latin typeface="思源黑体" panose="020B0400000000000000" charset="-122"/>
              <a:ea typeface="思源黑体" panose="020B0400000000000000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5164455"/>
          </a:xfrm>
        </p:spPr>
        <p:txBody>
          <a:bodyPr>
            <a:normAutofit lnSpcReduction="10000"/>
          </a:bodyPr>
          <a:lstStyle/>
          <a:p>
            <a:r>
              <a:rPr lang="en-US" altLang="zh-CN"/>
              <a:t> </a:t>
            </a:r>
            <a:r>
              <a:rPr lang="zh-CN" altLang="en-US"/>
              <a:t>连接点</a:t>
            </a:r>
            <a:endParaRPr lang="zh-CN" altLang="en-US"/>
          </a:p>
          <a:p>
            <a:pPr lvl="1"/>
            <a:r>
              <a:rPr lang="zh-CN" altLang="en-US"/>
              <a:t> 程序执行过程中的一个点，例如方法的调用，或抛出异常</a:t>
            </a:r>
            <a:endParaRPr lang="zh-CN" altLang="en-US"/>
          </a:p>
          <a:p>
            <a:r>
              <a:rPr lang="zh-CN" altLang="en-US"/>
              <a:t> 切入点</a:t>
            </a:r>
            <a:endParaRPr lang="zh-CN" altLang="en-US"/>
          </a:p>
          <a:p>
            <a:pPr lvl="1"/>
            <a:r>
              <a:rPr lang="zh-CN" altLang="en-US"/>
              <a:t> 选择一个或多个连接点的表达式</a:t>
            </a:r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Advice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在选择的每个连接点执行的代码</a:t>
            </a:r>
            <a:endParaRPr lang="zh-CN" altLang="en-US"/>
          </a:p>
          <a:p>
            <a:r>
              <a:rPr lang="zh-CN" altLang="en-US"/>
              <a:t> 切面</a:t>
            </a:r>
            <a:endParaRPr lang="zh-CN" altLang="en-US"/>
          </a:p>
          <a:p>
            <a:pPr lvl="1"/>
            <a:r>
              <a:rPr lang="zh-CN" altLang="en-US"/>
              <a:t> 一个囊括了切入点和</a:t>
            </a:r>
            <a:r>
              <a:rPr lang="en-US" altLang="zh-CN"/>
              <a:t>Advice</a:t>
            </a:r>
            <a:r>
              <a:rPr lang="zh-CN" altLang="en-US"/>
              <a:t>的模块</a:t>
            </a:r>
            <a:endParaRPr lang="zh-CN" altLang="en-US"/>
          </a:p>
          <a:p>
            <a:r>
              <a:rPr lang="zh-CN" altLang="en-US"/>
              <a:t> 编织</a:t>
            </a:r>
            <a:endParaRPr lang="zh-CN" altLang="en-US"/>
          </a:p>
          <a:p>
            <a:pPr lvl="1"/>
            <a:r>
              <a:rPr lang="zh-CN" altLang="en-US"/>
              <a:t> 将切面与主要代码进行结合的技术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核心</a:t>
            </a:r>
            <a:r>
              <a:rPr lang="en-US" altLang="zh-CN"/>
              <a:t>AOP</a:t>
            </a:r>
            <a:r>
              <a:rPr lang="zh-CN" altLang="en-US"/>
              <a:t>概念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议程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Advice</a:t>
            </a:r>
            <a:r>
              <a:rPr lang="zh-CN" altLang="en-US" b="1" dirty="0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类型</a:t>
            </a:r>
            <a:endParaRPr lang="en-US" altLang="zh-CN" dirty="0"/>
          </a:p>
        </p:txBody>
      </p:sp>
      <p:pic>
        <p:nvPicPr>
          <p:cNvPr id="6" name="图片 5" descr="截屏2021-04-16 11.07.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52185" y="0"/>
            <a:ext cx="613981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2166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使用</a:t>
            </a:r>
            <a:r>
              <a:rPr lang="en-US" altLang="zh-CN"/>
              <a:t>@Before</a:t>
            </a:r>
            <a:r>
              <a:rPr lang="zh-CN" altLang="en-US"/>
              <a:t>注解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前置</a:t>
            </a:r>
            <a:r>
              <a:rPr lang="en-US" altLang="zh-CN"/>
              <a:t>Advice</a:t>
            </a:r>
            <a:r>
              <a:rPr lang="zh-CN" altLang="en-US"/>
              <a:t>示例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76350" y="1925320"/>
            <a:ext cx="9707245" cy="316738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@Aspect</a:t>
            </a:r>
            <a:endParaRPr lang="en-US" altLang="zh-CN" sz="2000" b="1">
              <a:solidFill>
                <a:srgbClr val="326E4C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@Component</a:t>
            </a:r>
            <a:endParaRPr lang="zh-CN" altLang="en-US" sz="2000" b="1">
              <a:solidFill>
                <a:srgbClr val="800002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class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PropertyChangeTracker </a:t>
            </a:r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{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private 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Logger </a:t>
            </a:r>
            <a:r>
              <a:rPr 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logger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= Logger.getLogger(getClass());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@Before(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execution(void set*(*))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sz="2000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trackChange() {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        logger.info(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"属性值即将改变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...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);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5" name="内容占位符 1"/>
          <p:cNvSpPr>
            <a:spLocks noGrp="1"/>
          </p:cNvSpPr>
          <p:nvPr/>
        </p:nvSpPr>
        <p:spPr>
          <a:xfrm>
            <a:off x="838200" y="5092700"/>
            <a:ext cx="10145395" cy="1002665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/>
              <a:t>注意：如果</a:t>
            </a:r>
            <a:r>
              <a:rPr lang="en-US" altLang="zh-CN"/>
              <a:t>Advice</a:t>
            </a:r>
            <a:r>
              <a:rPr lang="zh-CN" altLang="en-US"/>
              <a:t>抛出异常，则目标不会被调用 </a:t>
            </a:r>
            <a:r>
              <a:rPr lang="en-US" altLang="zh-CN"/>
              <a:t>- </a:t>
            </a:r>
            <a:r>
              <a:rPr lang="zh-CN" altLang="en-US"/>
              <a:t>这是前置</a:t>
            </a:r>
            <a:r>
              <a:rPr lang="en-US" altLang="zh-CN"/>
              <a:t>Advice</a:t>
            </a:r>
            <a:r>
              <a:rPr lang="zh-CN" altLang="en-US"/>
              <a:t>的有效用法</a:t>
            </a: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12" name="圆角矩形 11"/>
          <p:cNvSpPr/>
          <p:nvPr/>
        </p:nvSpPr>
        <p:spPr>
          <a:xfrm>
            <a:off x="7948930" y="1713230"/>
            <a:ext cx="3404870" cy="5397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跟踪对所有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Setter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方法的调用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5024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使用带有</a:t>
            </a:r>
            <a:r>
              <a:rPr lang="en-US" altLang="zh-CN"/>
              <a:t>returning</a:t>
            </a:r>
            <a:r>
              <a:rPr lang="zh-CN" altLang="en-US"/>
              <a:t>属性的</a:t>
            </a:r>
            <a:r>
              <a:rPr lang="en-US" altLang="zh-CN"/>
              <a:t>@AfterReturning</a:t>
            </a:r>
            <a:r>
              <a:rPr lang="zh-CN" altLang="en-US"/>
              <a:t>注解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返回之后</a:t>
            </a:r>
            <a:r>
              <a:rPr lang="en-US" altLang="zh-CN"/>
              <a:t>Advice</a:t>
            </a:r>
            <a:r>
              <a:rPr lang="zh-CN" altLang="en-US"/>
              <a:t>示例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76350" y="2398395"/>
            <a:ext cx="9707245" cy="210629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@AfterReturning(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value=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execution(*  service..*.*(..))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,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                                        returning=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reward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sz="2000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audit(JoinPoint point, Reward reward) {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auditService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.logEvent(point.getSignature() +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        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"返回这个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Reward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对象："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+ reward.toString());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132445" y="1953895"/>
            <a:ext cx="2679065" cy="6477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核对在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service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包中所有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返回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Reward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对象的操作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094740"/>
          </a:xfrm>
        </p:spPr>
        <p:txBody>
          <a:bodyPr>
            <a:normAutofit/>
          </a:bodyPr>
          <a:lstStyle/>
          <a:p>
            <a:r>
              <a:rPr lang="en-US" altLang="zh-CN"/>
              <a:t> </a:t>
            </a:r>
            <a:r>
              <a:rPr lang="zh-CN" altLang="en-US"/>
              <a:t>使用带有</a:t>
            </a:r>
            <a:r>
              <a:rPr lang="en-US" altLang="zh-CN"/>
              <a:t>throwing</a:t>
            </a:r>
            <a:r>
              <a:rPr lang="zh-CN" altLang="en-US"/>
              <a:t>属性的</a:t>
            </a:r>
            <a:r>
              <a:rPr lang="en-US" altLang="zh-CN"/>
              <a:t>@AfterThrowing</a:t>
            </a:r>
            <a:r>
              <a:rPr lang="zh-CN" altLang="en-US"/>
              <a:t>注解</a:t>
            </a:r>
            <a:endParaRPr lang="zh-CN" altLang="en-US"/>
          </a:p>
          <a:p>
            <a:pPr lvl="1"/>
            <a:r>
              <a:rPr lang="zh-CN" altLang="en-US"/>
              <a:t> 仅当抛出正确类型的异常时才会调用</a:t>
            </a:r>
            <a:r>
              <a:rPr lang="en-US" altLang="zh-CN"/>
              <a:t>Advice</a:t>
            </a:r>
            <a:endParaRPr lang="en-US" altLang="zh-CN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抛出异常之后</a:t>
            </a:r>
            <a:r>
              <a:rPr lang="en-US" altLang="zh-CN"/>
              <a:t>Advice</a:t>
            </a:r>
            <a:r>
              <a:rPr lang="zh-CN" altLang="en-US"/>
              <a:t>示例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76350" y="2992755"/>
            <a:ext cx="9707245" cy="147256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@AfterThrowing(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value=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execution(*  *..Repository.*(..))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,  throwing=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sz="2000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report(JoinPoint point, DataAccessException e) {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mailService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.emailFailure(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Repository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出现异常"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,  point,  e);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478145" y="2455545"/>
            <a:ext cx="5321300" cy="6477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每当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Repository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类抛出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DataAccessException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类型的异常时，都会发送一封电子邮件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088390"/>
          </a:xfrm>
        </p:spPr>
        <p:txBody>
          <a:bodyPr/>
          <a:lstStyle/>
          <a:p>
            <a:r>
              <a:rPr lang="en-US" altLang="zh-CN"/>
              <a:t> @AfterThrowing</a:t>
            </a:r>
            <a:r>
              <a:rPr lang="zh-CN" altLang="en-US"/>
              <a:t>的</a:t>
            </a:r>
            <a:r>
              <a:rPr lang="en-US" altLang="zh-CN"/>
              <a:t>Advice</a:t>
            </a:r>
            <a:r>
              <a:rPr lang="zh-CN" altLang="en-US"/>
              <a:t>不会停止异常的传播</a:t>
            </a:r>
            <a:endParaRPr lang="zh-CN" altLang="en-US"/>
          </a:p>
          <a:p>
            <a:pPr lvl="1"/>
            <a:r>
              <a:rPr lang="zh-CN" altLang="en-US"/>
              <a:t> 但是它可以抛出一个类型不同的异常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抛出异常之后</a:t>
            </a:r>
            <a:r>
              <a:rPr lang="en-US" altLang="zh-CN"/>
              <a:t>Advice - </a:t>
            </a:r>
            <a:r>
              <a:rPr lang="zh-CN" altLang="en-US"/>
              <a:t>传播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76350" y="2496820"/>
            <a:ext cx="9707245" cy="177228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@AfterThrowing(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value=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execution(*  *..Repository.*(..))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,  throwing=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sz="2000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report(JoinPoint point, DataAccessException e) {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mailService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.emailFailure(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Repository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出现异常"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,  point,  e);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cs typeface="思源黑体" panose="020B0400000000000000" charset="-122"/>
              </a:rPr>
              <a:t>throw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new RewardsException(e);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673100" y="4716145"/>
            <a:ext cx="10846435" cy="720000"/>
          </a:xfrm>
          <a:prstGeom prst="round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截屏2021-04-16 17.40.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945" y="4791710"/>
            <a:ext cx="608178" cy="57912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598930" y="4892040"/>
            <a:ext cx="9624060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lang="zh-CN" altLang="en-US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如果你想停止异常的进一步传播，你可以使用</a:t>
            </a:r>
            <a:r>
              <a:rPr lang="en-US" altLang="zh-CN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@Around</a:t>
            </a:r>
            <a:r>
              <a:rPr lang="zh-CN" altLang="en-US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的</a:t>
            </a:r>
            <a:r>
              <a:rPr lang="en-US" altLang="zh-CN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Advice</a:t>
            </a:r>
            <a:r>
              <a:rPr lang="zh-CN" altLang="en-US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（详见后续）</a:t>
            </a:r>
            <a:endParaRPr lang="zh-CN" altLang="en-US" b="0">
              <a:solidFill>
                <a:srgbClr val="0000FF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08839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使用</a:t>
            </a:r>
            <a:r>
              <a:rPr lang="en-US" altLang="zh-CN"/>
              <a:t>@After</a:t>
            </a:r>
            <a:r>
              <a:rPr lang="zh-CN" altLang="en-US"/>
              <a:t>注解</a:t>
            </a:r>
            <a:endParaRPr lang="zh-CN" altLang="en-US"/>
          </a:p>
          <a:p>
            <a:pPr lvl="1"/>
            <a:r>
              <a:rPr lang="zh-CN" altLang="en-US"/>
              <a:t> 无论目标是否抛出异常，都会被调用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后置</a:t>
            </a:r>
            <a:r>
              <a:rPr lang="en-US" altLang="zh-CN"/>
              <a:t>Advice</a:t>
            </a:r>
            <a:r>
              <a:rPr lang="zh-CN" altLang="en-US"/>
              <a:t>示例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76350" y="2484120"/>
            <a:ext cx="9707245" cy="316738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@Aspect</a:t>
            </a:r>
            <a:endParaRPr lang="en-US" altLang="zh-CN" sz="2000" b="1">
              <a:solidFill>
                <a:srgbClr val="326E4C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@Component</a:t>
            </a:r>
            <a:endParaRPr lang="zh-CN" altLang="en-US" sz="2000" b="1">
              <a:solidFill>
                <a:srgbClr val="800002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class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PropertyChangeTracker </a:t>
            </a:r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{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private 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Logger </a:t>
            </a:r>
            <a:r>
              <a:rPr 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logger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= Logger.getLogger(getClass());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@After(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execution(void  update*(..))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sz="2000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trackUpdate() {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        logger.info(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"已尝试执行一个更新！"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);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7337425" y="2209800"/>
            <a:ext cx="3404870" cy="5397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跟踪对所有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update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方法的调用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427855" y="5382895"/>
            <a:ext cx="3780000" cy="53975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我们不知道这个方法是如何终止的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18" name="直接箭头连接符 17"/>
          <p:cNvCxnSpPr>
            <a:stCxn id="9" idx="0"/>
          </p:cNvCxnSpPr>
          <p:nvPr/>
        </p:nvCxnSpPr>
        <p:spPr>
          <a:xfrm flipH="1" flipV="1">
            <a:off x="5376545" y="5041900"/>
            <a:ext cx="941705" cy="340995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08839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使用</a:t>
            </a:r>
            <a:r>
              <a:rPr lang="en-US" altLang="zh-CN"/>
              <a:t>@Around</a:t>
            </a:r>
            <a:r>
              <a:rPr lang="zh-CN" altLang="en-US"/>
              <a:t>注解和一个</a:t>
            </a:r>
            <a:r>
              <a:rPr lang="en-US" altLang="zh-CN"/>
              <a:t>ProceedingJoinPoint</a:t>
            </a:r>
            <a:endParaRPr lang="zh-CN" altLang="en-US"/>
          </a:p>
          <a:p>
            <a:pPr lvl="1"/>
            <a:r>
              <a:rPr lang="zh-CN" altLang="en-US"/>
              <a:t> 继承自</a:t>
            </a:r>
            <a:r>
              <a:rPr lang="en-US" altLang="zh-CN"/>
              <a:t>JoinPoint</a:t>
            </a:r>
            <a:r>
              <a:rPr lang="zh-CN" altLang="en-US"/>
              <a:t>并增加了</a:t>
            </a:r>
            <a:r>
              <a:rPr lang="en-US" altLang="zh-CN"/>
              <a:t>proceed()</a:t>
            </a:r>
            <a:r>
              <a:rPr lang="zh-CN" altLang="en-US"/>
              <a:t>方法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环绕</a:t>
            </a:r>
            <a:r>
              <a:rPr lang="en-US" altLang="zh-CN"/>
              <a:t>Advice</a:t>
            </a:r>
            <a:r>
              <a:rPr lang="zh-CN" altLang="en-US"/>
              <a:t>示例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76350" y="2484120"/>
            <a:ext cx="9707245" cy="327088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@Around(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execution(@example.Cacheable  *  rewards.service..*.*(..))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sz="2000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cache(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cs typeface="思源黑体" panose="020B0400000000000000" charset="-122"/>
              </a:rPr>
              <a:t>ProceedingJoinPoint point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cs typeface="思源黑体" panose="020B0400000000000000" charset="-122"/>
              </a:rPr>
              <a:t>throws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Throwable {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Object value = cacheStore.get(CacheUtils.toKey(point))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;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cs typeface="思源黑体" panose="020B0400000000000000" charset="-122"/>
              </a:rPr>
              <a:t>if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(value !=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cs typeface="思源黑体" panose="020B0400000000000000" charset="-122"/>
              </a:rPr>
              <a:t>null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cs typeface="思源黑体" panose="020B0400000000000000" charset="-122"/>
              </a:rPr>
              <a:t>return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value;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value = 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cs typeface="思源黑体" panose="020B0400000000000000" charset="-122"/>
              </a:rPr>
              <a:t>point.proceed()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;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cacheStore.put(CacheUtils.toKey(point), value);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cs typeface="思源黑体" panose="020B0400000000000000" charset="-122"/>
              </a:rPr>
              <a:t>return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value;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216650" y="3674745"/>
            <a:ext cx="3060000" cy="360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有没有值？如果有，则返回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18" name="直接箭头连接符 17"/>
          <p:cNvCxnSpPr>
            <a:stCxn id="9" idx="1"/>
          </p:cNvCxnSpPr>
          <p:nvPr/>
        </p:nvCxnSpPr>
        <p:spPr>
          <a:xfrm flipH="1">
            <a:off x="5399405" y="3855085"/>
            <a:ext cx="817245" cy="15240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/>
        </p:nvSpPr>
        <p:spPr>
          <a:xfrm>
            <a:off x="5685790" y="4263390"/>
            <a:ext cx="3060000" cy="360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仅当尚未缓存时进行处理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6" name="直接箭头连接符 5"/>
          <p:cNvCxnSpPr>
            <a:stCxn id="4" idx="1"/>
          </p:cNvCxnSpPr>
          <p:nvPr/>
        </p:nvCxnSpPr>
        <p:spPr>
          <a:xfrm flipH="1">
            <a:off x="4868545" y="4443730"/>
            <a:ext cx="817245" cy="15240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5399405" y="5470525"/>
            <a:ext cx="3060000" cy="360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可缓存的业务返回缓存的值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议程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67995" y="635194"/>
            <a:ext cx="5664200" cy="5721791"/>
          </a:xfrm>
        </p:spPr>
        <p:txBody>
          <a:bodyPr>
            <a:normAutofit/>
          </a:bodyPr>
          <a:lstStyle/>
          <a:p>
            <a:endParaRPr lang="zh-CN" altLang="en-US" b="1" dirty="0"/>
          </a:p>
          <a:p>
            <a:pPr lvl="0"/>
            <a:r>
              <a:rPr lang="zh-CN" altLang="en-US" dirty="0"/>
              <a:t> 核心</a:t>
            </a:r>
            <a:r>
              <a:rPr lang="en-US" altLang="zh-CN" dirty="0"/>
              <a:t>AOP</a:t>
            </a:r>
            <a:r>
              <a:rPr lang="zh-CN" altLang="en-US" dirty="0"/>
              <a:t>概念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pic>
        <p:nvPicPr>
          <p:cNvPr id="6" name="图片 5" descr="截屏2021-04-16 11.07.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52185" y="0"/>
            <a:ext cx="613981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议程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b="1" dirty="0">
                <a:latin typeface="Source Han Sans SC Bold" panose="020B0400000000000000" charset="-122"/>
                <a:ea typeface="Source Han Sans SC Bold" panose="020B0400000000000000" charset="-122"/>
              </a:rPr>
              <a:t>切入点表达式</a:t>
            </a:r>
            <a:endParaRPr lang="zh-CN" altLang="en-US" dirty="0"/>
          </a:p>
        </p:txBody>
      </p:sp>
      <p:pic>
        <p:nvPicPr>
          <p:cNvPr id="6" name="图片 5" descr="截屏2021-04-16 11.07.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52185" y="0"/>
            <a:ext cx="613981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2828925"/>
          </a:xfrm>
        </p:spPr>
        <p:txBody>
          <a:bodyPr/>
          <a:lstStyle/>
          <a:p>
            <a:r>
              <a:rPr lang="en-US" altLang="zh-CN" dirty="0"/>
              <a:t> Spring AOP</a:t>
            </a:r>
            <a:r>
              <a:rPr lang="zh-CN" altLang="en-US" dirty="0"/>
              <a:t>使用</a:t>
            </a:r>
            <a:r>
              <a:rPr lang="en-US" altLang="zh-CN" dirty="0"/>
              <a:t>AspectJ</a:t>
            </a:r>
            <a:r>
              <a:rPr lang="zh-CN" altLang="en-US" dirty="0"/>
              <a:t>的切入点表达式语言</a:t>
            </a:r>
            <a:endParaRPr lang="zh-CN" altLang="en-US" dirty="0"/>
          </a:p>
          <a:p>
            <a:pPr lvl="1"/>
            <a:r>
              <a:rPr lang="zh-CN" altLang="en-US" dirty="0"/>
              <a:t> 用于选择在哪里应用</a:t>
            </a:r>
            <a:r>
              <a:rPr lang="en-US" altLang="zh-CN" dirty="0"/>
              <a:t>Advice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定义切入点</a:t>
            </a:r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673100" y="4716145"/>
            <a:ext cx="10846435" cy="720000"/>
          </a:xfrm>
          <a:prstGeom prst="round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截屏2021-04-16 17.40.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945" y="4791710"/>
            <a:ext cx="608178" cy="57912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598930" y="4737735"/>
            <a:ext cx="9624060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lang="zh-CN" altLang="en-US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参考：</a:t>
            </a:r>
            <a:r>
              <a:rPr lang="en-US" altLang="zh-CN" b="0" u="sng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Spring</a:t>
            </a:r>
            <a:r>
              <a:rPr lang="zh-CN" altLang="en-US" b="0" u="sng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框架参考资料 </a:t>
            </a:r>
            <a:r>
              <a:rPr lang="en-US" altLang="zh-CN" b="0" u="sng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- </a:t>
            </a:r>
            <a:r>
              <a:rPr lang="zh-CN" altLang="en-US" b="0" u="sng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声明切入点</a:t>
            </a:r>
            <a:endParaRPr lang="zh-CN" altLang="en-US" b="0" u="sng">
              <a:solidFill>
                <a:srgbClr val="0000FF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  <p:sp>
        <p:nvSpPr>
          <p:cNvPr id="4" name="文本框 3">
            <a:hlinkClick r:id="rId2" action="ppaction://hlinkfile"/>
          </p:cNvPr>
          <p:cNvSpPr txBox="1"/>
          <p:nvPr/>
        </p:nvSpPr>
        <p:spPr>
          <a:xfrm>
            <a:off x="1598930" y="5087620"/>
            <a:ext cx="9755505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sz="16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hlinkClick r:id="rId2" action="ppaction://hlinkfile"/>
              </a:rPr>
              <a:t>https://docs.spring.io/spring-framework/docs/current/reference/html/core.html#aop-api-pointcuts</a:t>
            </a:r>
            <a:endParaRPr sz="1600" b="0">
              <a:solidFill>
                <a:srgbClr val="0000FF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  <a:hlinkClick r:id="rId2" action="ppaction://hlinkfil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177925"/>
          </a:xfrm>
        </p:spPr>
        <p:txBody>
          <a:bodyPr/>
          <a:lstStyle/>
          <a:p>
            <a:r>
              <a:rPr lang="en-US" altLang="zh-CN">
                <a:solidFill>
                  <a:srgbClr val="0000FF"/>
                </a:solidFill>
              </a:rPr>
              <a:t> execution(&lt;</a:t>
            </a:r>
            <a:r>
              <a:rPr lang="zh-CN" altLang="en-US">
                <a:solidFill>
                  <a:srgbClr val="0000FF"/>
                </a:solidFill>
              </a:rPr>
              <a:t>方法模式</a:t>
            </a:r>
            <a:r>
              <a:rPr lang="en-US" altLang="zh-CN">
                <a:solidFill>
                  <a:srgbClr val="0000FF"/>
                </a:solidFill>
              </a:rPr>
              <a:t>&gt;)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该方法必须匹配模式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常见的插入点标识符</a:t>
            </a:r>
            <a:endParaRPr lang="zh-CN" altLang="en-US"/>
          </a:p>
        </p:txBody>
      </p:sp>
      <p:sp>
        <p:nvSpPr>
          <p:cNvPr id="4" name="内容占位符 1"/>
          <p:cNvSpPr>
            <a:spLocks noGrp="1"/>
          </p:cNvSpPr>
          <p:nvPr/>
        </p:nvSpPr>
        <p:spPr>
          <a:xfrm>
            <a:off x="838200" y="2770505"/>
            <a:ext cx="10515600" cy="1628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solidFill>
                  <a:schemeClr val="tx1"/>
                </a:solidFill>
              </a:rPr>
              <a:t> </a:t>
            </a:r>
            <a:r>
              <a:rPr lang="zh-CN" altLang="en-US">
                <a:solidFill>
                  <a:schemeClr val="tx1"/>
                </a:solidFill>
              </a:rPr>
              <a:t>可以串联起来创建复合切入点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 </a:t>
            </a:r>
            <a:r>
              <a:rPr lang="en-US" altLang="zh-CN">
                <a:solidFill>
                  <a:srgbClr val="0000FF"/>
                </a:solidFill>
              </a:rPr>
              <a:t>&amp;&amp;</a:t>
            </a:r>
            <a:r>
              <a:rPr lang="zh-CN" altLang="en-US">
                <a:solidFill>
                  <a:schemeClr val="tx1"/>
                </a:solidFill>
              </a:rPr>
              <a:t>（与），</a:t>
            </a:r>
            <a:r>
              <a:rPr lang="en-US" altLang="zh-CN">
                <a:solidFill>
                  <a:srgbClr val="0000FF"/>
                </a:solidFill>
              </a:rPr>
              <a:t>||</a:t>
            </a:r>
            <a:r>
              <a:rPr lang="zh-CN" altLang="en-US">
                <a:solidFill>
                  <a:schemeClr val="tx1"/>
                </a:solidFill>
              </a:rPr>
              <a:t>（或），</a:t>
            </a:r>
            <a:r>
              <a:rPr lang="en-US" altLang="zh-CN">
                <a:solidFill>
                  <a:srgbClr val="0000FF"/>
                </a:solidFill>
              </a:rPr>
              <a:t>!</a:t>
            </a:r>
            <a:r>
              <a:rPr lang="zh-CN" altLang="en-US">
                <a:solidFill>
                  <a:schemeClr val="tx1"/>
                </a:solidFill>
              </a:rPr>
              <a:t>（非）</a:t>
            </a:r>
            <a:endParaRPr lang="zh-CN" altLang="en-US">
              <a:solidFill>
                <a:schemeClr val="tx1"/>
              </a:solidFill>
            </a:endParaRPr>
          </a:p>
          <a:p>
            <a:pPr lvl="1"/>
            <a:r>
              <a:rPr lang="zh-CN" altLang="en-US">
                <a:solidFill>
                  <a:schemeClr val="tx1"/>
                </a:solidFill>
              </a:rPr>
              <a:t> </a:t>
            </a:r>
            <a:r>
              <a:rPr lang="en-US" altLang="zh-CN">
                <a:solidFill>
                  <a:srgbClr val="0000FF"/>
                </a:solidFill>
                <a:sym typeface="+mn-ea"/>
              </a:rPr>
              <a:t>execution(&lt;</a:t>
            </a:r>
            <a:r>
              <a:rPr lang="zh-CN" altLang="en-US">
                <a:solidFill>
                  <a:srgbClr val="0000FF"/>
                </a:solidFill>
                <a:sym typeface="+mn-ea"/>
              </a:rPr>
              <a:t>方法模式</a:t>
            </a:r>
            <a:r>
              <a:rPr lang="en-US" altLang="zh-CN">
                <a:solidFill>
                  <a:srgbClr val="0000FF"/>
                </a:solidFill>
                <a:sym typeface="+mn-ea"/>
              </a:rPr>
              <a:t>1&gt;)  ||  execution(&lt;</a:t>
            </a:r>
            <a:r>
              <a:rPr lang="zh-CN" altLang="en-US">
                <a:solidFill>
                  <a:srgbClr val="0000FF"/>
                </a:solidFill>
                <a:sym typeface="+mn-ea"/>
              </a:rPr>
              <a:t>方法模式</a:t>
            </a:r>
            <a:r>
              <a:rPr lang="en-US" altLang="zh-CN">
                <a:solidFill>
                  <a:srgbClr val="0000FF"/>
                </a:solidFill>
                <a:sym typeface="+mn-ea"/>
              </a:rPr>
              <a:t>2&gt;)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内容占位符 1"/>
          <p:cNvSpPr>
            <a:spLocks noGrp="1"/>
          </p:cNvSpPr>
          <p:nvPr/>
        </p:nvSpPr>
        <p:spPr>
          <a:xfrm>
            <a:off x="838200" y="4687570"/>
            <a:ext cx="10515600" cy="1132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solidFill>
                  <a:schemeClr val="tx1"/>
                </a:solidFill>
              </a:rPr>
              <a:t> </a:t>
            </a:r>
            <a:r>
              <a:rPr lang="zh-CN" altLang="en-US">
                <a:solidFill>
                  <a:schemeClr val="tx1"/>
                </a:solidFill>
              </a:rPr>
              <a:t>方法模式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 </a:t>
            </a:r>
            <a:r>
              <a:rPr lang="en-US">
                <a:solidFill>
                  <a:srgbClr val="0000FF"/>
                </a:solidFill>
              </a:rPr>
              <a:t>[</a:t>
            </a:r>
            <a:r>
              <a:rPr lang="zh-CN" altLang="en-US">
                <a:solidFill>
                  <a:srgbClr val="0000FF"/>
                </a:solidFill>
              </a:rPr>
              <a:t>修饰符</a:t>
            </a:r>
            <a:r>
              <a:rPr lang="en-US">
                <a:solidFill>
                  <a:srgbClr val="0000FF"/>
                </a:solidFill>
              </a:rPr>
              <a:t>]  </a:t>
            </a:r>
            <a:r>
              <a:rPr lang="zh-CN" altLang="en-US">
                <a:solidFill>
                  <a:srgbClr val="0000FF"/>
                </a:solidFill>
              </a:rPr>
              <a:t>返回类型  </a:t>
            </a:r>
            <a:r>
              <a:rPr lang="en-US" altLang="zh-CN">
                <a:solidFill>
                  <a:srgbClr val="0000FF"/>
                </a:solidFill>
              </a:rPr>
              <a:t>[</a:t>
            </a:r>
            <a:r>
              <a:rPr lang="zh-CN" altLang="en-US">
                <a:solidFill>
                  <a:srgbClr val="0000FF"/>
                </a:solidFill>
              </a:rPr>
              <a:t>类的类型</a:t>
            </a:r>
            <a:r>
              <a:rPr lang="en-US" altLang="zh-CN">
                <a:solidFill>
                  <a:srgbClr val="0000FF"/>
                </a:solidFill>
              </a:rPr>
              <a:t>]</a:t>
            </a:r>
            <a:r>
              <a:rPr lang="zh-CN" altLang="en-US">
                <a:solidFill>
                  <a:srgbClr val="0000FF"/>
                </a:solidFill>
              </a:rPr>
              <a:t>方法名称</a:t>
            </a:r>
            <a:r>
              <a:rPr lang="en-US" altLang="zh-CN">
                <a:solidFill>
                  <a:srgbClr val="0000FF"/>
                </a:solidFill>
              </a:rPr>
              <a:t>(</a:t>
            </a:r>
            <a:r>
              <a:rPr lang="zh-CN" altLang="en-US">
                <a:solidFill>
                  <a:srgbClr val="0000FF"/>
                </a:solidFill>
              </a:rPr>
              <a:t>参数列表</a:t>
            </a:r>
            <a:r>
              <a:rPr lang="en-US" altLang="zh-CN">
                <a:solidFill>
                  <a:srgbClr val="0000FF"/>
                </a:solidFill>
              </a:rPr>
              <a:t>)  [throws </a:t>
            </a:r>
            <a:r>
              <a:rPr lang="zh-CN" altLang="en-US">
                <a:solidFill>
                  <a:srgbClr val="0000FF"/>
                </a:solidFill>
              </a:rPr>
              <a:t>异常类型</a:t>
            </a:r>
            <a:r>
              <a:rPr lang="en-US" altLang="zh-CN">
                <a:solidFill>
                  <a:srgbClr val="0000FF"/>
                </a:solidFill>
              </a:rPr>
              <a:t>]</a:t>
            </a:r>
            <a:endParaRPr lang="en-US" altLang="zh-CN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3674745"/>
            <a:ext cx="10515600" cy="16294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>
                <a:solidFill>
                  <a:srgbClr val="850A09"/>
                </a:solidFill>
              </a:rPr>
              <a:t>通配符：</a:t>
            </a:r>
            <a:endParaRPr lang="zh-CN" altLang="en-US">
              <a:solidFill>
                <a:srgbClr val="850A09"/>
              </a:solidFill>
            </a:endParaRPr>
          </a:p>
          <a:p>
            <a:pPr marL="0" indent="0">
              <a:buNone/>
            </a:pPr>
            <a:r>
              <a:rPr lang="en-US" altLang="zh-CN" sz="2400">
                <a:solidFill>
                  <a:srgbClr val="850A09"/>
                </a:solidFill>
              </a:rPr>
              <a:t>*      - </a:t>
            </a:r>
            <a:r>
              <a:rPr lang="zh-CN" altLang="en-US" sz="2400">
                <a:solidFill>
                  <a:srgbClr val="850A09"/>
                </a:solidFill>
              </a:rPr>
              <a:t>匹配</a:t>
            </a:r>
            <a:r>
              <a:rPr lang="en-US" altLang="zh-CN" sz="2400">
                <a:solidFill>
                  <a:srgbClr val="850A09"/>
                </a:solidFill>
              </a:rPr>
              <a:t>1</a:t>
            </a:r>
            <a:r>
              <a:rPr lang="zh-CN" altLang="en-US" sz="2400">
                <a:solidFill>
                  <a:srgbClr val="850A09"/>
                </a:solidFill>
              </a:rPr>
              <a:t>次（返回值类型，包，类，方法名，参数）</a:t>
            </a:r>
            <a:endParaRPr lang="zh-CN" altLang="en-US" sz="2400">
              <a:solidFill>
                <a:srgbClr val="850A09"/>
              </a:solidFill>
            </a:endParaRPr>
          </a:p>
          <a:p>
            <a:pPr marL="0" indent="0">
              <a:buNone/>
            </a:pPr>
            <a:r>
              <a:rPr lang="en-US" altLang="zh-CN" sz="2400">
                <a:solidFill>
                  <a:srgbClr val="850A09"/>
                </a:solidFill>
              </a:rPr>
              <a:t>..      - </a:t>
            </a:r>
            <a:r>
              <a:rPr lang="zh-CN" altLang="en-US" sz="2400">
                <a:solidFill>
                  <a:srgbClr val="850A09"/>
                </a:solidFill>
              </a:rPr>
              <a:t>匹配</a:t>
            </a:r>
            <a:r>
              <a:rPr lang="en-US" altLang="zh-CN" sz="2400">
                <a:solidFill>
                  <a:srgbClr val="850A09"/>
                </a:solidFill>
              </a:rPr>
              <a:t>0</a:t>
            </a:r>
            <a:r>
              <a:rPr lang="zh-CN" altLang="en-US" sz="2400">
                <a:solidFill>
                  <a:srgbClr val="850A09"/>
                </a:solidFill>
              </a:rPr>
              <a:t>次或多次（参数或包）</a:t>
            </a:r>
            <a:endParaRPr lang="zh-CN" altLang="en-US" sz="2400">
              <a:solidFill>
                <a:srgbClr val="850A09"/>
              </a:solidFill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示例表达式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67995" y="1466850"/>
            <a:ext cx="10514965" cy="54000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000" b="1">
                <a:solidFill>
                  <a:srgbClr val="0000FF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execution(*  reward.restaurant.*Service.find*(..))</a:t>
            </a:r>
            <a:endParaRPr lang="en-US" sz="2000" b="1">
              <a:solidFill>
                <a:srgbClr val="0000FF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659765" y="2300605"/>
            <a:ext cx="936000" cy="360000"/>
          </a:xfrm>
          <a:prstGeom prst="roundRect">
            <a:avLst>
              <a:gd name="adj" fmla="val 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标识符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1125220" y="1824355"/>
            <a:ext cx="4445" cy="46800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/>
        </p:nvSpPr>
        <p:spPr>
          <a:xfrm>
            <a:off x="1274445" y="2832100"/>
            <a:ext cx="1368000" cy="360000"/>
          </a:xfrm>
          <a:prstGeom prst="roundRect">
            <a:avLst>
              <a:gd name="adj" fmla="val 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返回值类型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 flipH="1" flipV="1">
            <a:off x="1956435" y="1824355"/>
            <a:ext cx="4445" cy="100800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2961005" y="2660650"/>
            <a:ext cx="648000" cy="360000"/>
          </a:xfrm>
          <a:prstGeom prst="roundRect">
            <a:avLst>
              <a:gd name="adj" fmla="val 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包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 flipH="1" flipV="1">
            <a:off x="3282950" y="2399030"/>
            <a:ext cx="4445" cy="25200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左大括号 10"/>
          <p:cNvSpPr/>
          <p:nvPr/>
        </p:nvSpPr>
        <p:spPr>
          <a:xfrm rot="16200000">
            <a:off x="3056890" y="942340"/>
            <a:ext cx="456565" cy="2244725"/>
          </a:xfrm>
          <a:prstGeom prst="leftBrace">
            <a:avLst>
              <a:gd name="adj1" fmla="val 8333"/>
              <a:gd name="adj2" fmla="val 50028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左大括号 11"/>
          <p:cNvSpPr/>
          <p:nvPr/>
        </p:nvSpPr>
        <p:spPr>
          <a:xfrm rot="16200000">
            <a:off x="4863465" y="1590040"/>
            <a:ext cx="456565" cy="964565"/>
          </a:xfrm>
          <a:prstGeom prst="leftBrace">
            <a:avLst>
              <a:gd name="adj1" fmla="val 8333"/>
              <a:gd name="adj2" fmla="val 50028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4767580" y="2832100"/>
            <a:ext cx="648000" cy="360000"/>
          </a:xfrm>
          <a:prstGeom prst="roundRect">
            <a:avLst>
              <a:gd name="adj" fmla="val 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类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 flipH="1" flipV="1">
            <a:off x="5089525" y="2397125"/>
            <a:ext cx="4445" cy="43200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/>
          <p:cNvSpPr/>
          <p:nvPr/>
        </p:nvSpPr>
        <p:spPr>
          <a:xfrm>
            <a:off x="5644515" y="2291080"/>
            <a:ext cx="648000" cy="360000"/>
          </a:xfrm>
          <a:prstGeom prst="roundRect">
            <a:avLst>
              <a:gd name="adj" fmla="val 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方法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 flipH="1" flipV="1">
            <a:off x="5966460" y="1856105"/>
            <a:ext cx="4445" cy="43200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6163945" y="2832100"/>
            <a:ext cx="648000" cy="360000"/>
          </a:xfrm>
          <a:prstGeom prst="roundRect">
            <a:avLst>
              <a:gd name="adj" fmla="val 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参数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18" name="直接箭头连接符 17"/>
          <p:cNvCxnSpPr/>
          <p:nvPr/>
        </p:nvCxnSpPr>
        <p:spPr>
          <a:xfrm flipH="1" flipV="1">
            <a:off x="6484620" y="1891665"/>
            <a:ext cx="5715" cy="93726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任意类或包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Execution</a:t>
            </a:r>
            <a:r>
              <a:rPr lang="zh-CN" altLang="en-US"/>
              <a:t>表达式示例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/>
              <a:t> </a:t>
            </a:r>
            <a:r>
              <a:rPr lang="en-US" altLang="zh-CN">
                <a:solidFill>
                  <a:srgbClr val="0000FF"/>
                </a:solidFill>
              </a:rPr>
              <a:t>execution(void  send*(rewards.Dining))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任何以</a:t>
            </a:r>
            <a:r>
              <a:rPr lang="en-US" altLang="zh-CN"/>
              <a:t>send</a:t>
            </a:r>
            <a:r>
              <a:rPr lang="zh-CN" altLang="en-US"/>
              <a:t>开头的方法，仅接受</a:t>
            </a:r>
            <a:r>
              <a:rPr lang="en-US" altLang="zh-CN"/>
              <a:t>1</a:t>
            </a:r>
            <a:r>
              <a:rPr lang="zh-CN" altLang="en-US"/>
              <a:t>个</a:t>
            </a:r>
            <a:r>
              <a:rPr lang="en-US" altLang="zh-CN"/>
              <a:t>Dining</a:t>
            </a:r>
            <a:r>
              <a:rPr lang="zh-CN" altLang="en-US"/>
              <a:t>类型的参数，且返回值类型声明为</a:t>
            </a:r>
            <a:r>
              <a:rPr lang="en-US" altLang="zh-CN"/>
              <a:t>void</a:t>
            </a:r>
            <a:endParaRPr lang="en-US" altLang="zh-CN"/>
          </a:p>
          <a:p>
            <a:pPr lvl="1"/>
            <a:r>
              <a:rPr lang="zh-CN" altLang="en-US"/>
              <a:t> 注意使用类的全名</a:t>
            </a:r>
            <a:endParaRPr lang="zh-CN" altLang="en-US"/>
          </a:p>
          <a:p>
            <a:r>
              <a:rPr lang="en-US" altLang="zh-CN"/>
              <a:t> </a:t>
            </a:r>
            <a:r>
              <a:rPr lang="en-US" altLang="zh-CN">
                <a:solidFill>
                  <a:srgbClr val="0000FF"/>
                </a:solidFill>
              </a:rPr>
              <a:t>execution(*  send(*))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任何名为</a:t>
            </a:r>
            <a:r>
              <a:rPr lang="en-US" altLang="zh-CN"/>
              <a:t>send</a:t>
            </a:r>
            <a:r>
              <a:rPr lang="zh-CN" altLang="en-US"/>
              <a:t>的方法，接受</a:t>
            </a:r>
            <a:r>
              <a:rPr lang="en-US" altLang="zh-CN"/>
              <a:t>1</a:t>
            </a:r>
            <a:r>
              <a:rPr lang="zh-CN" altLang="en-US"/>
              <a:t>个参数</a:t>
            </a:r>
            <a:endParaRPr lang="zh-CN" altLang="en-US"/>
          </a:p>
          <a:p>
            <a:r>
              <a:rPr lang="zh-CN" altLang="en-US">
                <a:solidFill>
                  <a:srgbClr val="0000FF"/>
                </a:solidFill>
              </a:rPr>
              <a:t> </a:t>
            </a:r>
            <a:r>
              <a:rPr lang="en-US" altLang="zh-CN">
                <a:solidFill>
                  <a:srgbClr val="0000FF"/>
                </a:solidFill>
              </a:rPr>
              <a:t>execution(*  send(int,  ..))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任何名为</a:t>
            </a:r>
            <a:r>
              <a:rPr lang="en-US" altLang="zh-CN"/>
              <a:t>send</a:t>
            </a:r>
            <a:r>
              <a:rPr lang="zh-CN" altLang="en-US"/>
              <a:t>的方法，且第</a:t>
            </a:r>
            <a:r>
              <a:rPr lang="en-US" altLang="zh-CN"/>
              <a:t>1</a:t>
            </a:r>
            <a:r>
              <a:rPr lang="zh-CN" altLang="en-US"/>
              <a:t>个参数是</a:t>
            </a:r>
            <a:r>
              <a:rPr lang="en-US" altLang="zh-CN"/>
              <a:t>int</a:t>
            </a:r>
            <a:r>
              <a:rPr lang="zh-CN" altLang="en-US"/>
              <a:t>类型的（“</a:t>
            </a:r>
            <a:r>
              <a:rPr lang="en-US" altLang="zh-CN"/>
              <a:t>..</a:t>
            </a:r>
            <a:r>
              <a:rPr lang="zh-CN" altLang="en-US"/>
              <a:t>”代表接下来的参数可以是任意数量）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使用包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Execution</a:t>
            </a:r>
            <a:r>
              <a:rPr lang="zh-CN" altLang="en-US"/>
              <a:t>表达式示例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1068070"/>
          </a:xfrm>
        </p:spPr>
        <p:txBody>
          <a:bodyPr/>
          <a:lstStyle/>
          <a:p>
            <a:pPr marL="0" indent="0">
              <a:buNone/>
            </a:pPr>
            <a:r>
              <a:rPr lang="en-US" altLang="zh-CN">
                <a:solidFill>
                  <a:srgbClr val="0000FF"/>
                </a:solidFill>
              </a:rPr>
              <a:t>execution(*  rewards.*.restaurant.*.*(..))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在</a:t>
            </a:r>
            <a:r>
              <a:rPr lang="en-US" altLang="zh-CN"/>
              <a:t>rewards</a:t>
            </a:r>
            <a:r>
              <a:rPr lang="zh-CN" altLang="en-US"/>
              <a:t>和</a:t>
            </a:r>
            <a:r>
              <a:rPr lang="en-US" altLang="zh-CN"/>
              <a:t>restaurant</a:t>
            </a:r>
            <a:r>
              <a:rPr lang="zh-CN" altLang="en-US"/>
              <a:t>之间只有</a:t>
            </a:r>
            <a:r>
              <a:rPr lang="en-US" altLang="zh-CN"/>
              <a:t>1</a:t>
            </a:r>
            <a:r>
              <a:rPr lang="zh-CN" altLang="en-US"/>
              <a:t>级目录</a:t>
            </a:r>
            <a:endParaRPr lang="zh-CN" altLang="en-US"/>
          </a:p>
        </p:txBody>
      </p:sp>
      <p:sp>
        <p:nvSpPr>
          <p:cNvPr id="7" name="内容占位符 5"/>
          <p:cNvSpPr>
            <a:spLocks noGrp="1"/>
          </p:cNvSpPr>
          <p:nvPr/>
        </p:nvSpPr>
        <p:spPr>
          <a:xfrm>
            <a:off x="838200" y="3187700"/>
            <a:ext cx="10515600" cy="1068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>
                <a:solidFill>
                  <a:srgbClr val="0000FF"/>
                </a:solidFill>
              </a:rPr>
              <a:t>execution(*  rewards..restaurant.*.*(..))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在</a:t>
            </a:r>
            <a:r>
              <a:rPr lang="en-US" altLang="zh-CN"/>
              <a:t>rewards</a:t>
            </a:r>
            <a:r>
              <a:rPr lang="zh-CN" altLang="en-US"/>
              <a:t>和</a:t>
            </a:r>
            <a:r>
              <a:rPr lang="en-US" altLang="zh-CN"/>
              <a:t>restaurant</a:t>
            </a:r>
            <a:r>
              <a:rPr lang="zh-CN" altLang="en-US"/>
              <a:t>之间可能有多级目录</a:t>
            </a:r>
            <a:endParaRPr lang="zh-CN" altLang="en-US"/>
          </a:p>
        </p:txBody>
      </p:sp>
      <p:sp>
        <p:nvSpPr>
          <p:cNvPr id="8" name="内容占位符 5"/>
          <p:cNvSpPr>
            <a:spLocks noGrp="1"/>
          </p:cNvSpPr>
          <p:nvPr/>
        </p:nvSpPr>
        <p:spPr>
          <a:xfrm>
            <a:off x="838200" y="4577715"/>
            <a:ext cx="10515600" cy="1068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>
                <a:solidFill>
                  <a:srgbClr val="0000FF"/>
                </a:solidFill>
              </a:rPr>
              <a:t>execution(*  *..restaurant.*.*(..))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任何子包名为</a:t>
            </a:r>
            <a:r>
              <a:rPr lang="en-US" altLang="zh-CN"/>
              <a:t>restaurant</a:t>
            </a:r>
            <a:r>
              <a:rPr lang="zh-CN" altLang="en-US"/>
              <a:t>的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实现类 </a:t>
            </a:r>
            <a:r>
              <a:rPr lang="en-US" altLang="zh-CN"/>
              <a:t>vs </a:t>
            </a:r>
            <a:r>
              <a:rPr lang="zh-CN" altLang="en-US"/>
              <a:t>接口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Execution</a:t>
            </a:r>
            <a:r>
              <a:rPr lang="zh-CN" altLang="en-US">
                <a:sym typeface="+mn-ea"/>
              </a:rPr>
              <a:t>表达式示例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4182110"/>
          </a:xfrm>
        </p:spPr>
        <p:txBody>
          <a:bodyPr>
            <a:normAutofit fontScale="87500" lnSpcReduction="20000"/>
          </a:bodyPr>
          <a:lstStyle/>
          <a:p>
            <a:r>
              <a:rPr lang="en-US" altLang="zh-CN"/>
              <a:t> </a:t>
            </a:r>
            <a:r>
              <a:rPr lang="zh-CN" altLang="en-US"/>
              <a:t>按类限制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</a:t>
            </a:r>
            <a:r>
              <a:rPr lang="en-US" altLang="zh-CN">
                <a:solidFill>
                  <a:srgbClr val="0000FF"/>
                </a:solidFill>
              </a:rPr>
              <a:t>execution(void  example.MessageServiceImpl.*(..)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在</a:t>
            </a:r>
            <a:r>
              <a:rPr lang="en-US" altLang="zh-CN"/>
              <a:t>MessageServiceImpl</a:t>
            </a:r>
            <a:r>
              <a:rPr lang="zh-CN" altLang="en-US"/>
              <a:t>类中的任何</a:t>
            </a:r>
            <a:r>
              <a:rPr lang="en-US" altLang="zh-CN"/>
              <a:t>void</a:t>
            </a:r>
            <a:r>
              <a:rPr lang="zh-CN" altLang="en-US"/>
              <a:t>方法</a:t>
            </a:r>
            <a:endParaRPr lang="zh-CN" altLang="en-US"/>
          </a:p>
          <a:p>
            <a:pPr lvl="2"/>
            <a:r>
              <a:rPr lang="zh-CN" altLang="en-US"/>
              <a:t> 包含任何子类</a:t>
            </a:r>
            <a:endParaRPr lang="zh-CN" altLang="en-US"/>
          </a:p>
          <a:p>
            <a:pPr lvl="1"/>
            <a:r>
              <a:rPr lang="zh-CN" altLang="en-US"/>
              <a:t> 但如果使用了不同的实现，将会被忽略</a:t>
            </a:r>
            <a:endParaRPr lang="zh-CN" altLang="en-US"/>
          </a:p>
          <a:p>
            <a:r>
              <a:rPr lang="zh-CN" altLang="en-US"/>
              <a:t> 按接口限制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</a:t>
            </a:r>
            <a:r>
              <a:rPr lang="en-US" altLang="zh-CN">
                <a:solidFill>
                  <a:srgbClr val="0000FF"/>
                </a:solidFill>
              </a:rPr>
              <a:t>execution(void  example.MessageService.send(*))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在实现</a:t>
            </a:r>
            <a:r>
              <a:rPr lang="en-US" altLang="zh-CN"/>
              <a:t>MessageService</a:t>
            </a:r>
            <a:r>
              <a:rPr lang="zh-CN" altLang="en-US"/>
              <a:t>的对象中，任何接受</a:t>
            </a:r>
            <a:r>
              <a:rPr lang="en-US" altLang="zh-CN"/>
              <a:t>1</a:t>
            </a:r>
            <a:r>
              <a:rPr lang="zh-CN" altLang="en-US"/>
              <a:t>个参数的、返回值类型为</a:t>
            </a:r>
            <a:r>
              <a:rPr lang="en-US" altLang="zh-CN"/>
              <a:t>void</a:t>
            </a:r>
            <a:r>
              <a:rPr lang="zh-CN" altLang="en-US"/>
              <a:t>且名为</a:t>
            </a:r>
            <a:r>
              <a:rPr lang="en-US" altLang="zh-CN"/>
              <a:t>send</a:t>
            </a:r>
            <a:r>
              <a:rPr lang="zh-CN" altLang="en-US"/>
              <a:t>的方法</a:t>
            </a:r>
            <a:endParaRPr lang="zh-CN" altLang="en-US"/>
          </a:p>
          <a:p>
            <a:pPr lvl="1"/>
            <a:r>
              <a:rPr lang="zh-CN" altLang="en-US"/>
              <a:t> 更加灵活的选择 </a:t>
            </a:r>
            <a:r>
              <a:rPr lang="en-US" altLang="zh-CN"/>
              <a:t>- </a:t>
            </a:r>
            <a:r>
              <a:rPr lang="zh-CN" altLang="en-US"/>
              <a:t>当实现发现变化时，依然是可用的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使用注解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Execution</a:t>
            </a:r>
            <a:r>
              <a:rPr lang="zh-CN" altLang="en-US"/>
              <a:t>表达式示例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571500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r>
              <a:rPr lang="en-US" altLang="zh-CN">
                <a:solidFill>
                  <a:srgbClr val="0000FF"/>
                </a:solidFill>
              </a:rPr>
              <a:t>execution(@javax.annotation.security.RolesAllowed  void  send*(..))</a:t>
            </a:r>
            <a:endParaRPr lang="en-US" altLang="zh-CN">
              <a:solidFill>
                <a:srgbClr val="0000FF"/>
              </a:solidFill>
            </a:endParaRPr>
          </a:p>
        </p:txBody>
      </p:sp>
      <p:sp>
        <p:nvSpPr>
          <p:cNvPr id="7" name="内容占位符 5"/>
          <p:cNvSpPr>
            <a:spLocks noGrp="1"/>
          </p:cNvSpPr>
          <p:nvPr/>
        </p:nvSpPr>
        <p:spPr>
          <a:xfrm>
            <a:off x="838200" y="2369185"/>
            <a:ext cx="10515600" cy="553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/>
              <a:t> </a:t>
            </a:r>
            <a:r>
              <a:rPr lang="zh-CN" altLang="en-US"/>
              <a:t>任何名称使用</a:t>
            </a:r>
            <a:r>
              <a:rPr lang="en-US" altLang="zh-CN"/>
              <a:t>send</a:t>
            </a:r>
            <a:r>
              <a:rPr lang="zh-CN" altLang="en-US"/>
              <a:t>开头的</a:t>
            </a:r>
            <a:r>
              <a:rPr lang="en-US" altLang="zh-CN"/>
              <a:t>void</a:t>
            </a:r>
            <a:r>
              <a:rPr lang="zh-CN" altLang="en-US"/>
              <a:t>方法，且添加了</a:t>
            </a:r>
            <a:r>
              <a:rPr lang="en-US" altLang="zh-CN"/>
              <a:t>@RolesAllowed</a:t>
            </a:r>
            <a:r>
              <a:rPr lang="zh-CN" altLang="en-US"/>
              <a:t>注解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751965" y="3036570"/>
            <a:ext cx="8334375" cy="136779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interface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Mailer </a:t>
            </a:r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{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@RolesAllowed(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USER</a:t>
            </a:r>
            <a:r>
              <a:rPr lang="zh-CN" alt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sz="2000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sendMessage(String text)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;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9" name="内容占位符 5"/>
          <p:cNvSpPr>
            <a:spLocks noGrp="1"/>
          </p:cNvSpPr>
          <p:nvPr/>
        </p:nvSpPr>
        <p:spPr>
          <a:xfrm>
            <a:off x="838200" y="4518025"/>
            <a:ext cx="10515600" cy="1071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/>
              <a:t> </a:t>
            </a:r>
            <a:r>
              <a:t>对自己的类</a:t>
            </a:r>
            <a:r>
              <a:rPr lang="zh-CN"/>
              <a:t>使用自己的注解</a:t>
            </a:r>
            <a:r>
              <a:t>的理想技术</a:t>
            </a:r>
          </a:p>
          <a:p>
            <a:pPr lvl="2"/>
            <a:r>
              <a:t> </a:t>
            </a:r>
            <a:r>
              <a:rPr lang="zh-CN"/>
              <a:t>如果存在注解则进行匹配</a:t>
            </a:r>
            <a:endParaRPr lang="zh-CN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2931160"/>
          </a:xfrm>
        </p:spPr>
        <p:txBody>
          <a:bodyPr/>
          <a:lstStyle/>
          <a:p>
            <a:r>
              <a:rPr lang="en-US" altLang="zh-CN" sz="2400" dirty="0"/>
              <a:t> </a:t>
            </a:r>
            <a:r>
              <a:rPr lang="zh-CN" altLang="en-US" sz="2400" dirty="0"/>
              <a:t>在任何位置均可匹配注解</a:t>
            </a:r>
            <a:endParaRPr lang="zh-CN" altLang="en-US" dirty="0"/>
          </a:p>
          <a:p>
            <a:pPr lvl="1"/>
            <a:r>
              <a:rPr lang="zh-CN" altLang="en-US" dirty="0"/>
              <a:t> 注解方法，带有注解参数的方法，返回注解对象，在添加注解的类上</a:t>
            </a:r>
            <a:endParaRPr lang="zh-CN" altLang="en-US" dirty="0"/>
          </a:p>
          <a:p>
            <a:r>
              <a:rPr lang="zh-CN" altLang="en-US" dirty="0"/>
              <a:t> </a:t>
            </a:r>
            <a:r>
              <a:rPr lang="en-US" altLang="zh-CN" sz="2400" dirty="0">
                <a:solidFill>
                  <a:srgbClr val="0000FF"/>
                </a:solidFill>
              </a:rPr>
              <a:t>execution(@org..transaction.annotation.Transactional  *  *(..))</a:t>
            </a:r>
            <a:endParaRPr lang="en-US" altLang="zh-CN" sz="2400" dirty="0"/>
          </a:p>
          <a:p>
            <a:pPr lvl="1"/>
            <a:r>
              <a:rPr lang="en-US" altLang="zh-CN" sz="2055" dirty="0"/>
              <a:t> </a:t>
            </a:r>
            <a:r>
              <a:rPr lang="zh-CN" altLang="en-US" sz="2055" dirty="0"/>
              <a:t>任何使用</a:t>
            </a:r>
            <a:r>
              <a:rPr lang="en-US" altLang="zh-CN" sz="2055" dirty="0"/>
              <a:t>@Transactional</a:t>
            </a:r>
            <a:r>
              <a:rPr lang="zh-CN" altLang="en-US" sz="2055" dirty="0"/>
              <a:t>注解进行标记的方法</a:t>
            </a:r>
            <a:endParaRPr lang="zh-CN" altLang="en-US" sz="2055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使用注解的切入点表达式示例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切入点表达式使用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76350" y="1423035"/>
            <a:ext cx="9707245" cy="483806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@Aspect</a:t>
            </a:r>
            <a:endParaRPr lang="en-US" altLang="zh-CN" b="1">
              <a:solidFill>
                <a:srgbClr val="326E4C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@Component</a:t>
            </a:r>
            <a:endParaRPr lang="zh-CN" altLang="en-US" b="1">
              <a:solidFill>
                <a:srgbClr val="800002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zh-CN" altLang="en-US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public </a:t>
            </a:r>
            <a:r>
              <a:rPr lang="en-US" altLang="zh-CN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class 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PropertyChangeTracker 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{</a:t>
            </a:r>
            <a:endParaRPr 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private </a:t>
            </a:r>
            <a:r>
              <a:rPr 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Logger </a:t>
            </a:r>
            <a:r>
              <a:rPr 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logger</a:t>
            </a:r>
            <a:r>
              <a:rPr 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= Logger.getLogger(getClass());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@Before(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serviceMethod()  ||  repositoryMethod()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monitor() { 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        logger.info(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"已访问某个业务逻辑方法"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); 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}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@Pointcut(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execution(*  rewards.service..*Service.*(..))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)</a:t>
            </a:r>
            <a:endParaRPr lang="en-US" altLang="zh-CN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altLang="zh-CN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public void 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serviceMethod() { }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@Pointcut(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execution(*  rewards.repository..*Repository.*(..))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)</a:t>
            </a:r>
            <a:endParaRPr lang="en-US" altLang="zh-CN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altLang="zh-CN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public void 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repositoryMethod() { }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8305165" y="1242695"/>
            <a:ext cx="3060065" cy="64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方法名称变成了切入点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ID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。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方法不会被执行。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18" name="直接箭头连接符 17"/>
          <p:cNvCxnSpPr>
            <a:stCxn id="9" idx="2"/>
          </p:cNvCxnSpPr>
          <p:nvPr/>
        </p:nvCxnSpPr>
        <p:spPr>
          <a:xfrm flipH="1">
            <a:off x="7393940" y="1890395"/>
            <a:ext cx="2441575" cy="230124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>
            <a:stCxn id="9" idx="2"/>
          </p:cNvCxnSpPr>
          <p:nvPr/>
        </p:nvCxnSpPr>
        <p:spPr>
          <a:xfrm flipH="1">
            <a:off x="8074660" y="1890395"/>
            <a:ext cx="1760855" cy="3132455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09791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面向切面的编程（</a:t>
            </a:r>
            <a:r>
              <a:rPr lang="en-US" altLang="zh-CN"/>
              <a:t>AOP</a:t>
            </a:r>
            <a:r>
              <a:rPr lang="zh-CN" altLang="en-US"/>
              <a:t>）实现了横切关注的模块化</a:t>
            </a:r>
            <a:endParaRPr lang="zh-CN" altLang="en-US"/>
          </a:p>
          <a:p>
            <a:pPr lvl="1"/>
            <a:r>
              <a:rPr lang="zh-CN" altLang="en-US"/>
              <a:t> 横切关注的代码都在一个地方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AOP</a:t>
            </a:r>
            <a:r>
              <a:rPr lang="zh-CN" altLang="en-US"/>
              <a:t>能解决什么问题？</a:t>
            </a:r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4960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表达式可以外部化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命名切入点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76350" y="2716530"/>
            <a:ext cx="9707245" cy="313200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@Aspect</a:t>
            </a:r>
            <a:endParaRPr lang="en-US" altLang="zh-CN" b="1">
              <a:solidFill>
                <a:srgbClr val="326E4C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@Component</a:t>
            </a:r>
            <a:endParaRPr lang="zh-CN" altLang="en-US" b="1">
              <a:solidFill>
                <a:srgbClr val="800002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zh-CN" altLang="en-US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public </a:t>
            </a:r>
            <a:r>
              <a:rPr lang="en-US" altLang="zh-CN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class 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ServiceMethodInvocationMonitor 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{</a:t>
            </a:r>
            <a:endParaRPr 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       </a:t>
            </a:r>
            <a:r>
              <a:rPr lang="en-US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private </a:t>
            </a:r>
            <a:r>
              <a:rPr 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Logger </a:t>
            </a:r>
            <a:r>
              <a:rPr 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logger</a:t>
            </a:r>
            <a:r>
              <a:rPr 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 = Logger.getLogger(getClass());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@Before(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com.acme.Pointcuts.serviceMethods()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monitor() { 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        logger.info(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"已访问某个业务方法"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); 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}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l"/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13580" y="1965960"/>
            <a:ext cx="6840000" cy="126000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public </a:t>
            </a:r>
            <a:r>
              <a:rPr lang="en-US" altLang="zh-CN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class 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Pointcuts </a:t>
            </a:r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{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@Pointcut(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execution(*  rewards.service..*Service.*(..))</a:t>
            </a:r>
            <a:r>
              <a:rPr lang="zh-CN" altLang="en-US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"</a:t>
            </a:r>
            <a:r>
              <a:rPr lang="en-US" altLang="zh-CN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)</a:t>
            </a:r>
            <a:endParaRPr lang="en-US" altLang="zh-CN" b="1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       </a:t>
            </a:r>
            <a:r>
              <a:rPr lang="en-US" altLang="zh-CN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public void </a:t>
            </a:r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serviceMethod() { }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}</a:t>
            </a:r>
            <a:endParaRPr lang="en-US" altLang="zh-CN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8653780" y="5234940"/>
            <a:ext cx="2700000" cy="360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完全限定的切入点名称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18" name="直接箭头连接符 17"/>
          <p:cNvCxnSpPr>
            <a:stCxn id="9" idx="1"/>
          </p:cNvCxnSpPr>
          <p:nvPr/>
        </p:nvCxnSpPr>
        <p:spPr>
          <a:xfrm flipH="1" flipV="1">
            <a:off x="6781800" y="4480560"/>
            <a:ext cx="1871980" cy="93472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弧形 5"/>
          <p:cNvSpPr/>
          <p:nvPr/>
        </p:nvSpPr>
        <p:spPr>
          <a:xfrm rot="3060000">
            <a:off x="6323330" y="2555875"/>
            <a:ext cx="1815465" cy="1720215"/>
          </a:xfrm>
          <a:prstGeom prst="arc">
            <a:avLst>
              <a:gd name="adj1" fmla="val 16259855"/>
              <a:gd name="adj2" fmla="val 2160330"/>
            </a:avLst>
          </a:prstGeom>
          <a:ln w="12700">
            <a:solidFill>
              <a:schemeClr val="tx1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574800"/>
          </a:xfrm>
        </p:spPr>
        <p:txBody>
          <a:bodyPr/>
          <a:p>
            <a:r>
              <a:rPr lang="en-US" altLang="zh-CN"/>
              <a:t> </a:t>
            </a:r>
            <a:r>
              <a:rPr lang="zh-CN" altLang="en-US"/>
              <a:t>代理</a:t>
            </a:r>
            <a:endParaRPr lang="zh-CN" altLang="en-US"/>
          </a:p>
          <a:p>
            <a:pPr lvl="1"/>
            <a:r>
              <a:rPr lang="zh-CN" altLang="en-US"/>
              <a:t> 代替别人的人</a:t>
            </a:r>
            <a:endParaRPr lang="zh-CN" altLang="en-US"/>
          </a:p>
          <a:p>
            <a:pPr lvl="2"/>
            <a:r>
              <a:rPr lang="zh-CN" altLang="en-US"/>
              <a:t> 例如在竞价或正式会议上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核心</a:t>
            </a:r>
            <a:r>
              <a:rPr lang="en-US" altLang="zh-CN"/>
              <a:t>AOP</a:t>
            </a:r>
            <a:r>
              <a:rPr lang="zh-CN" altLang="en-US"/>
              <a:t>概念：代理</a:t>
            </a:r>
            <a:endParaRPr lang="zh-CN" altLang="en-US"/>
          </a:p>
        </p:txBody>
      </p:sp>
      <p:sp>
        <p:nvSpPr>
          <p:cNvPr id="4" name="内容占位符 1"/>
          <p:cNvSpPr>
            <a:spLocks noGrp="1"/>
          </p:cNvSpPr>
          <p:nvPr/>
        </p:nvSpPr>
        <p:spPr>
          <a:xfrm>
            <a:off x="838200" y="3134995"/>
            <a:ext cx="10515600" cy="157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AOP</a:t>
            </a:r>
            <a:r>
              <a:rPr lang="zh-CN" altLang="en-US"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代理</a:t>
            </a:r>
            <a:endParaRPr lang="zh-CN" altLang="en-US"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lvl="1"/>
            <a:r>
              <a:rPr lang="zh-CN" altLang="en-US"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一个代替原来的类的“增强”类</a:t>
            </a:r>
            <a:endParaRPr lang="zh-CN" altLang="en-US"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  <a:p>
            <a:pPr lvl="2"/>
            <a:r>
              <a:rPr lang="zh-CN" altLang="en-US"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 在其中加入（编织入）额外的行为（切面）</a:t>
            </a:r>
            <a:endParaRPr lang="zh-CN" altLang="en-US"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思源黑体" panose="020B0400000000000000" charset="-122"/>
                <a:ea typeface="思源黑体" panose="020B0400000000000000" charset="-122"/>
              </a:rPr>
              <a:t>切面是如何应用的</a:t>
            </a:r>
            <a:endParaRPr lang="zh-CN" altLang="en-US">
              <a:latin typeface="思源黑体" panose="020B0400000000000000" charset="-122"/>
              <a:ea typeface="思源黑体" panose="020B0400000000000000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1855470" y="1642110"/>
            <a:ext cx="9127490" cy="3585845"/>
            <a:chOff x="2113" y="2376"/>
            <a:chExt cx="14374" cy="5647"/>
          </a:xfrm>
        </p:grpSpPr>
        <p:sp>
          <p:nvSpPr>
            <p:cNvPr id="12" name="圆角矩形 11"/>
            <p:cNvSpPr/>
            <p:nvPr/>
          </p:nvSpPr>
          <p:spPr>
            <a:xfrm>
              <a:off x="6600" y="4119"/>
              <a:ext cx="9887" cy="2562"/>
            </a:xfrm>
            <a:prstGeom prst="roundRect">
              <a:avLst>
                <a:gd name="adj" fmla="val 6518"/>
              </a:avLst>
            </a:prstGeom>
            <a:solidFill>
              <a:srgbClr val="FDC087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en-US" sz="2400" b="1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rPr>
                <a:t>Spring AOP</a:t>
              </a:r>
              <a:r>
                <a:rPr lang="zh-CN" altLang="en-US" sz="2400" b="1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rPr>
                <a:t>代理（当前这个）</a:t>
              </a:r>
              <a:endParaRPr lang="zh-CN" altLang="en-US" sz="2400" b="1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>
              <a:off x="7215" y="7003"/>
              <a:ext cx="3288" cy="1020"/>
            </a:xfrm>
            <a:prstGeom prst="roundRect">
              <a:avLst>
                <a:gd name="adj" fmla="val 10068"/>
              </a:avLst>
            </a:prstGeom>
            <a:solidFill>
              <a:srgbClr val="21FF8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rPr>
                <a:t>PropertyChange</a:t>
              </a:r>
              <a:endPara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endParaRPr>
            </a:p>
            <a:p>
              <a:pPr algn="ctr"/>
              <a:r>
                <a:rPr lang="en-US" altLang="zh-CN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rPr>
                <a:t>Tracker</a:t>
              </a:r>
              <a:r>
                <a:rPr lang="zh-CN" altLang="en-US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rPr>
                <a:t>（切面）</a:t>
              </a:r>
              <a:endPara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endParaRPr>
            </a:p>
          </p:txBody>
        </p:sp>
        <p:cxnSp>
          <p:nvCxnSpPr>
            <p:cNvPr id="11" name="直接箭头连接符 10"/>
            <p:cNvCxnSpPr/>
            <p:nvPr/>
          </p:nvCxnSpPr>
          <p:spPr>
            <a:xfrm>
              <a:off x="8123" y="6252"/>
              <a:ext cx="0" cy="751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dashDot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/>
            <p:cNvCxnSpPr/>
            <p:nvPr/>
          </p:nvCxnSpPr>
          <p:spPr>
            <a:xfrm flipV="1">
              <a:off x="9568" y="6252"/>
              <a:ext cx="0" cy="75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圆角矩形 6"/>
            <p:cNvSpPr/>
            <p:nvPr/>
          </p:nvSpPr>
          <p:spPr>
            <a:xfrm>
              <a:off x="12480" y="2376"/>
              <a:ext cx="3288" cy="1020"/>
            </a:xfrm>
            <a:prstGeom prst="roundRect">
              <a:avLst>
                <a:gd name="adj" fmla="val 10068"/>
              </a:avLst>
            </a:prstGeom>
            <a:solidFill>
              <a:srgbClr val="21FF8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rPr>
                <a:t>&lt;&lt;interface&gt;&gt;</a:t>
              </a:r>
              <a:endPara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endParaRPr>
            </a:p>
            <a:p>
              <a:pPr algn="ctr"/>
              <a:r>
                <a:rPr lang="en-US" altLang="zh-CN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rPr>
                <a:t>Cache</a:t>
              </a:r>
              <a:endParaRPr lang="en-US" altLang="zh-CN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 rot="0">
              <a:off x="7215" y="5232"/>
              <a:ext cx="8553" cy="1020"/>
              <a:chOff x="7215" y="5232"/>
              <a:chExt cx="8553" cy="1020"/>
            </a:xfrm>
          </p:grpSpPr>
          <p:sp>
            <p:nvSpPr>
              <p:cNvPr id="4" name="圆角矩形 3"/>
              <p:cNvSpPr/>
              <p:nvPr/>
            </p:nvSpPr>
            <p:spPr>
              <a:xfrm>
                <a:off x="7215" y="5232"/>
                <a:ext cx="3288" cy="1020"/>
              </a:xfrm>
              <a:prstGeom prst="roundRect">
                <a:avLst>
                  <a:gd name="adj" fmla="val 10068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>
                    <a:solidFill>
                      <a:schemeClr val="tx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方法拦截器</a:t>
                </a:r>
                <a:endParaRPr lang="zh-CN" altLang="en-US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endParaRPr>
              </a:p>
            </p:txBody>
          </p:sp>
          <p:sp>
            <p:nvSpPr>
              <p:cNvPr id="6" name="圆角矩形 5"/>
              <p:cNvSpPr/>
              <p:nvPr/>
            </p:nvSpPr>
            <p:spPr>
              <a:xfrm>
                <a:off x="12480" y="5232"/>
                <a:ext cx="3288" cy="1020"/>
              </a:xfrm>
              <a:prstGeom prst="roundRect">
                <a:avLst>
                  <a:gd name="adj" fmla="val 10068"/>
                </a:avLst>
              </a:prstGeom>
              <a:solidFill>
                <a:srgbClr val="21FF8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SimpleCache</a:t>
                </a:r>
                <a:endParaRPr lang="en-US" altLang="zh-CN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endParaRPr>
              </a:p>
            </p:txBody>
          </p:sp>
          <p:cxnSp>
            <p:nvCxnSpPr>
              <p:cNvPr id="31" name="直接箭头连接符 30"/>
              <p:cNvCxnSpPr/>
              <p:nvPr/>
            </p:nvCxnSpPr>
            <p:spPr>
              <a:xfrm>
                <a:off x="10503" y="5556"/>
                <a:ext cx="1977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/>
              <p:cNvCxnSpPr/>
              <p:nvPr/>
            </p:nvCxnSpPr>
            <p:spPr>
              <a:xfrm flipH="1">
                <a:off x="10503" y="5901"/>
                <a:ext cx="1977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prstDash val="dash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直接箭头连接符 14"/>
            <p:cNvCxnSpPr>
              <a:stCxn id="6" idx="0"/>
              <a:endCxn id="7" idx="2"/>
            </p:cNvCxnSpPr>
            <p:nvPr/>
          </p:nvCxnSpPr>
          <p:spPr>
            <a:xfrm flipV="1">
              <a:off x="14124" y="3396"/>
              <a:ext cx="0" cy="1836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dashDot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>
              <a:stCxn id="12" idx="0"/>
            </p:cNvCxnSpPr>
            <p:nvPr/>
          </p:nvCxnSpPr>
          <p:spPr>
            <a:xfrm flipV="1">
              <a:off x="11544" y="3403"/>
              <a:ext cx="1795" cy="716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dashDot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/>
            <p:cNvCxnSpPr/>
            <p:nvPr/>
          </p:nvCxnSpPr>
          <p:spPr>
            <a:xfrm>
              <a:off x="2113" y="5556"/>
              <a:ext cx="510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/>
            <p:nvPr/>
          </p:nvCxnSpPr>
          <p:spPr>
            <a:xfrm flipH="1">
              <a:off x="2113" y="5901"/>
              <a:ext cx="510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dashDot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/>
            <p:cNvSpPr txBox="1"/>
            <p:nvPr/>
          </p:nvSpPr>
          <p:spPr>
            <a:xfrm>
              <a:off x="2683" y="4928"/>
              <a:ext cx="389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000">
                  <a:latin typeface="思源黑体" panose="020B0400000000000000" charset="-122"/>
                  <a:ea typeface="思源黑体" panose="020B0400000000000000" charset="-122"/>
                </a:rPr>
                <a:t>setCacheSize(2500)</a:t>
              </a:r>
              <a:endParaRPr lang="en-US" altLang="zh-CN" sz="2000">
                <a:latin typeface="思源黑体" panose="020B0400000000000000" charset="-122"/>
                <a:ea typeface="思源黑体" panose="020B04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451" y="2376"/>
              <a:ext cx="3029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000" i="1">
                  <a:latin typeface="思源黑体" panose="020B0400000000000000" charset="-122"/>
                  <a:ea typeface="思源黑体" panose="020B0400000000000000" charset="-122"/>
                </a:rPr>
                <a:t>setCacheSize()</a:t>
              </a:r>
              <a:endParaRPr lang="en-US" altLang="zh-CN" sz="2000" i="1">
                <a:latin typeface="思源黑体" panose="020B0400000000000000" charset="-122"/>
                <a:ea typeface="思源黑体" panose="020B0400000000000000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14740" y="5032"/>
              <a:ext cx="1417" cy="454"/>
            </a:xfrm>
            <a:prstGeom prst="roundRect">
              <a:avLst>
                <a:gd name="adj" fmla="val 9995"/>
              </a:avLst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i="1">
                  <a:solidFill>
                    <a:schemeClr val="tx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rPr>
                <a:t>目标</a:t>
              </a:r>
              <a:endParaRPr lang="zh-CN" altLang="en-US" i="1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1285875" y="4926330"/>
            <a:ext cx="3240000" cy="792000"/>
          </a:xfrm>
          <a:prstGeom prst="rect">
            <a:avLst/>
          </a:prstGeom>
          <a:solidFill>
            <a:srgbClr val="FFFFC0"/>
          </a:solidFill>
          <a:ln w="1905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1. Spring</a:t>
            </a:r>
            <a:r>
              <a:rPr lang="zh-CN" alt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创建一个</a:t>
            </a:r>
            <a:endParaRPr lang="zh-CN" altLang="en-US" sz="2000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ctr"/>
            <a:r>
              <a:rPr lang="zh-CN" alt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代理“编织”切面与目标</a:t>
            </a:r>
            <a:endParaRPr lang="zh-CN" altLang="en-US" sz="2000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709670" y="1922780"/>
            <a:ext cx="2880000" cy="539750"/>
          </a:xfrm>
          <a:prstGeom prst="rect">
            <a:avLst/>
          </a:prstGeom>
          <a:solidFill>
            <a:srgbClr val="FFFFC0"/>
          </a:solidFill>
          <a:ln w="1905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2. </a:t>
            </a:r>
            <a:r>
              <a:rPr lang="zh-CN" alt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代理实现目标接口</a:t>
            </a:r>
            <a:endParaRPr lang="zh-CN" altLang="en-US" sz="2000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67360" y="2251710"/>
            <a:ext cx="2700000" cy="791845"/>
          </a:xfrm>
          <a:prstGeom prst="rect">
            <a:avLst/>
          </a:prstGeom>
          <a:solidFill>
            <a:srgbClr val="FFFFC0"/>
          </a:solidFill>
          <a:ln w="1905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3. </a:t>
            </a:r>
            <a:r>
              <a:rPr lang="zh-CN" alt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所有调用通过</a:t>
            </a:r>
            <a:endParaRPr lang="zh-CN" altLang="en-US" sz="2000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  <a:p>
            <a:pPr algn="ctr"/>
            <a:r>
              <a:rPr lang="zh-CN" alt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代理拦截器进行路由</a:t>
            </a:r>
            <a:endParaRPr lang="zh-CN" altLang="en-US" sz="2000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956425" y="5754370"/>
            <a:ext cx="2700000" cy="539750"/>
          </a:xfrm>
          <a:prstGeom prst="rect">
            <a:avLst/>
          </a:prstGeom>
          <a:solidFill>
            <a:srgbClr val="FFFFC0"/>
          </a:solidFill>
          <a:ln w="1905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4. </a:t>
            </a:r>
            <a:r>
              <a:rPr lang="zh-CN" alt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执行匹配的</a:t>
            </a:r>
            <a:r>
              <a:rPr lang="en-US" altLang="zh-CN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Advice</a:t>
            </a:r>
            <a:endParaRPr lang="en-US" altLang="zh-CN" sz="2000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9194165" y="4724400"/>
            <a:ext cx="2268000" cy="539750"/>
          </a:xfrm>
          <a:prstGeom prst="rect">
            <a:avLst/>
          </a:prstGeom>
          <a:solidFill>
            <a:srgbClr val="FFFFC0"/>
          </a:solidFill>
          <a:ln w="1905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5. </a:t>
            </a:r>
            <a:r>
              <a:rPr lang="zh-CN" altLang="en-US" sz="2000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执行目标方法</a:t>
            </a:r>
            <a:endParaRPr lang="zh-CN" altLang="en-US" sz="2000">
              <a:solidFill>
                <a:srgbClr val="850A09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  <a:sym typeface="+mn-ea"/>
            </a:endParaRPr>
          </a:p>
        </p:txBody>
      </p:sp>
      <p:cxnSp>
        <p:nvCxnSpPr>
          <p:cNvPr id="2" name="直接箭头连接符 1"/>
          <p:cNvCxnSpPr/>
          <p:nvPr/>
        </p:nvCxnSpPr>
        <p:spPr>
          <a:xfrm>
            <a:off x="2637790" y="3059430"/>
            <a:ext cx="2609215" cy="519430"/>
          </a:xfrm>
          <a:prstGeom prst="straightConnector1">
            <a:avLst/>
          </a:prstGeom>
          <a:ln w="12700">
            <a:solidFill>
              <a:srgbClr val="850A09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29" idx="3"/>
          </p:cNvCxnSpPr>
          <p:nvPr/>
        </p:nvCxnSpPr>
        <p:spPr>
          <a:xfrm>
            <a:off x="6589395" y="2192655"/>
            <a:ext cx="1853565" cy="323215"/>
          </a:xfrm>
          <a:prstGeom prst="straightConnector1">
            <a:avLst/>
          </a:prstGeom>
          <a:ln w="12700">
            <a:solidFill>
              <a:srgbClr val="850A09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H="1" flipV="1">
            <a:off x="8708390" y="3909060"/>
            <a:ext cx="1044575" cy="812800"/>
          </a:xfrm>
          <a:prstGeom prst="straightConnector1">
            <a:avLst/>
          </a:prstGeom>
          <a:ln w="12700">
            <a:solidFill>
              <a:srgbClr val="850A09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32" idx="0"/>
          </p:cNvCxnSpPr>
          <p:nvPr/>
        </p:nvCxnSpPr>
        <p:spPr>
          <a:xfrm flipH="1" flipV="1">
            <a:off x="6999605" y="4937760"/>
            <a:ext cx="1306830" cy="816610"/>
          </a:xfrm>
          <a:prstGeom prst="straightConnector1">
            <a:avLst/>
          </a:prstGeom>
          <a:ln w="12700">
            <a:solidFill>
              <a:srgbClr val="850A09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28" idx="0"/>
          </p:cNvCxnSpPr>
          <p:nvPr/>
        </p:nvCxnSpPr>
        <p:spPr>
          <a:xfrm flipV="1">
            <a:off x="2905760" y="4224655"/>
            <a:ext cx="2020570" cy="701675"/>
          </a:xfrm>
          <a:prstGeom prst="straightConnector1">
            <a:avLst/>
          </a:prstGeom>
          <a:ln w="12700">
            <a:solidFill>
              <a:srgbClr val="850A09"/>
            </a:solidFill>
            <a:prstDash val="soli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通用功能是在你的应用程序中许多地方都需要的</a:t>
            </a:r>
            <a:endParaRPr lang="zh-CN" altLang="en-US"/>
          </a:p>
          <a:p>
            <a:r>
              <a:rPr lang="zh-CN" altLang="en-US"/>
              <a:t> 示例</a:t>
            </a:r>
            <a:endParaRPr lang="zh-CN" altLang="en-US"/>
          </a:p>
          <a:p>
            <a:pPr lvl="1"/>
            <a:r>
              <a:rPr lang="zh-CN" altLang="en-US"/>
              <a:t> 日志与跟踪</a:t>
            </a:r>
            <a:endParaRPr lang="zh-CN" altLang="en-US"/>
          </a:p>
          <a:p>
            <a:pPr lvl="1"/>
            <a:r>
              <a:rPr lang="zh-CN" altLang="en-US"/>
              <a:t> 事务管理</a:t>
            </a:r>
            <a:endParaRPr lang="zh-CN" altLang="en-US"/>
          </a:p>
          <a:p>
            <a:pPr lvl="1"/>
            <a:r>
              <a:rPr lang="zh-CN" altLang="en-US"/>
              <a:t> 安全</a:t>
            </a:r>
            <a:endParaRPr lang="zh-CN" altLang="en-US"/>
          </a:p>
          <a:p>
            <a:pPr lvl="1"/>
            <a:r>
              <a:rPr lang="zh-CN" altLang="en-US"/>
              <a:t> 缓存</a:t>
            </a:r>
            <a:endParaRPr lang="zh-CN" altLang="en-US"/>
          </a:p>
          <a:p>
            <a:pPr lvl="1"/>
            <a:r>
              <a:rPr lang="zh-CN" altLang="en-US"/>
              <a:t> 错误处理</a:t>
            </a:r>
            <a:endParaRPr lang="zh-CN" altLang="en-US"/>
          </a:p>
          <a:p>
            <a:pPr lvl="1"/>
            <a:r>
              <a:rPr lang="zh-CN" altLang="en-US"/>
              <a:t> 性能监测</a:t>
            </a:r>
            <a:endParaRPr lang="zh-CN" altLang="en-US"/>
          </a:p>
          <a:p>
            <a:pPr lvl="1"/>
            <a:r>
              <a:rPr lang="zh-CN" altLang="en-US"/>
              <a:t> 自定义业务规则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横切关注是什么？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5976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在应用程序的每个方法之前都执行基于角色的安全检查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一个需求示例</a:t>
            </a:r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299460" y="1380490"/>
            <a:ext cx="900000" cy="468000"/>
          </a:xfrm>
          <a:prstGeom prst="ellipse">
            <a:avLst/>
          </a:prstGeom>
          <a:noFill/>
          <a:ln w="38100">
            <a:solidFill>
              <a:srgbClr val="326E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 flipH="1" flipV="1">
            <a:off x="3784600" y="1963420"/>
            <a:ext cx="200660" cy="577850"/>
          </a:xfrm>
          <a:prstGeom prst="straightConnector1">
            <a:avLst/>
          </a:prstGeom>
          <a:ln w="38100">
            <a:solidFill>
              <a:srgbClr val="326E4C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712720" y="2541270"/>
            <a:ext cx="4450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solidFill>
                  <a:srgbClr val="326E4C"/>
                </a:solidFill>
                <a:latin typeface="思源黑体" panose="020B0400000000000000" charset="-122"/>
                <a:ea typeface="思源黑体" panose="020B0400000000000000" charset="-122"/>
              </a:rPr>
              <a:t>标志着这项需求是一个横切关注</a:t>
            </a:r>
            <a:endParaRPr lang="zh-CN" altLang="en-US" sz="2400" b="1">
              <a:solidFill>
                <a:srgbClr val="326E4C"/>
              </a:solidFill>
              <a:latin typeface="思源黑体" panose="020B0400000000000000" charset="-122"/>
              <a:ea typeface="思源黑体" panose="020B0400000000000000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239522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未能将横切关注模块化会导致</a:t>
            </a:r>
            <a:r>
              <a:rPr lang="en-US" altLang="zh-CN"/>
              <a:t>2</a:t>
            </a:r>
            <a:r>
              <a:rPr lang="zh-CN" altLang="en-US"/>
              <a:t>个问题</a:t>
            </a:r>
            <a:endParaRPr lang="zh-CN" altLang="en-US"/>
          </a:p>
          <a:p>
            <a:pPr lvl="1"/>
            <a:r>
              <a:rPr lang="zh-CN" altLang="en-US"/>
              <a:t> 代码缠绕</a:t>
            </a:r>
            <a:endParaRPr lang="zh-CN" altLang="en-US"/>
          </a:p>
          <a:p>
            <a:pPr lvl="2"/>
            <a:r>
              <a:rPr lang="zh-CN" altLang="en-US"/>
              <a:t> 关注点耦合</a:t>
            </a:r>
            <a:endParaRPr lang="zh-CN" altLang="en-US"/>
          </a:p>
          <a:p>
            <a:pPr lvl="1"/>
            <a:r>
              <a:rPr lang="zh-CN" altLang="en-US"/>
              <a:t> 代码分散</a:t>
            </a:r>
            <a:endParaRPr lang="zh-CN" altLang="en-US"/>
          </a:p>
          <a:p>
            <a:pPr lvl="2"/>
            <a:r>
              <a:rPr lang="zh-CN" altLang="en-US"/>
              <a:t> 同样的关注分散在各个模块中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在没有模块化的情况下实现横向关注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症状</a:t>
            </a:r>
            <a:r>
              <a:rPr lang="en-US" altLang="zh-CN"/>
              <a:t>#1</a:t>
            </a:r>
            <a:r>
              <a:rPr lang="zh-CN" altLang="en-US"/>
              <a:t>：代码缠绕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67995" y="1346835"/>
            <a:ext cx="10514965" cy="439229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class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RewardNetworkImpl </a:t>
            </a:r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RewardNetwork </a:t>
            </a:r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{</a:t>
            </a:r>
            <a:endParaRPr lang="zh-CN" alt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endParaRPr lang="en-US" sz="2000" b="1">
              <a:solidFill>
                <a:srgbClr val="326E4C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public 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RewardConfirmation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rewardAccountFor(Dining dining) {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if (!hasPermission(SecurityContext.getPrincipal()) {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        </a:t>
            </a:r>
            <a:r>
              <a:rPr lang="en-US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throw new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AccessDeniedException();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}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Account a = </a:t>
            </a:r>
            <a:r>
              <a:rPr 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accountRepository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.findByCreditCard(...</a:t>
            </a:r>
            <a:b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</a:b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Restaurant r = </a:t>
            </a:r>
            <a:r>
              <a:rPr lang="en-US" sz="2000">
                <a:solidFill>
                  <a:srgbClr val="0000FF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restaurantRepository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.findByMerchantNumber(...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MonetaryAmount amt = r.calculateBenefitFor(account, dining);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...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}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endParaRPr lang="en-US" altLang="en-US" sz="2000" b="1">
              <a:solidFill>
                <a:srgbClr val="800002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574405" y="3014345"/>
            <a:ext cx="1620000" cy="360000"/>
          </a:xfrm>
          <a:prstGeom prst="roundRect">
            <a:avLst>
              <a:gd name="adj" fmla="val 11869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关注点混合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cxnSp>
        <p:nvCxnSpPr>
          <p:cNvPr id="13" name="直接箭头连接符 12"/>
          <p:cNvCxnSpPr>
            <a:stCxn id="12" idx="1"/>
          </p:cNvCxnSpPr>
          <p:nvPr/>
        </p:nvCxnSpPr>
        <p:spPr>
          <a:xfrm flipH="1" flipV="1">
            <a:off x="7512685" y="2842895"/>
            <a:ext cx="1061720" cy="35179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2" idx="1"/>
          </p:cNvCxnSpPr>
          <p:nvPr/>
        </p:nvCxnSpPr>
        <p:spPr>
          <a:xfrm flipH="1">
            <a:off x="7492365" y="3194685"/>
            <a:ext cx="1082040" cy="40259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症状</a:t>
            </a:r>
            <a:r>
              <a:rPr lang="en-US" altLang="zh-CN">
                <a:sym typeface="+mn-ea"/>
              </a:rPr>
              <a:t>#2</a:t>
            </a:r>
            <a:r>
              <a:rPr lang="zh-CN" altLang="en-US">
                <a:sym typeface="+mn-ea"/>
              </a:rPr>
              <a:t>：代码分散</a:t>
            </a:r>
            <a:endParaRPr lang="zh-CN" altLang="en-US"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67995" y="1346835"/>
            <a:ext cx="10514965" cy="223329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class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JpaAccountManager </a:t>
            </a:r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AccountManager </a:t>
            </a:r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{</a:t>
            </a:r>
            <a:endParaRPr lang="zh-CN" alt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endParaRPr lang="en-US" sz="2000" b="1">
              <a:solidFill>
                <a:srgbClr val="326E4C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public 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Account getAccountForEditig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(Long id) {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if (!hasPermission(SecurityContext.getPrincipal()) {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        </a:t>
            </a:r>
            <a:r>
              <a:rPr lang="en-US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throw new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AccessDeniedException();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}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...</a:t>
            </a:r>
            <a:endParaRPr lang="zh-CN" alt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8630" y="3796665"/>
            <a:ext cx="10514965" cy="263588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class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JpaMerchantReportingService </a:t>
            </a:r>
            <a:r>
              <a:rPr lang="en-US" altLang="zh-CN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MerchantReportingService </a:t>
            </a:r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{</a:t>
            </a:r>
            <a:endParaRPr lang="zh-CN" alt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endParaRPr lang="en-US" sz="2000" b="1">
              <a:solidFill>
                <a:srgbClr val="326E4C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public 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List&lt;DiningSummary&gt; findDinings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(String merchantNumber, 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                                                                                                </a:t>
            </a:r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DateInterval interval) {</a:t>
            </a:r>
            <a:endParaRPr lang="en-US" altLang="zh-CN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if (!hasPermission(SecurityContext.getPrincipal()) {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        </a:t>
            </a:r>
            <a:r>
              <a:rPr lang="en-US" sz="2000" b="1">
                <a:solidFill>
                  <a:srgbClr val="850A09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throw new</a:t>
            </a:r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AccessDeniedException();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}</a:t>
            </a:r>
            <a:endParaRPr 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                ...</a:t>
            </a:r>
            <a:endParaRPr lang="zh-CN" altLang="en-US" sz="2000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9107805" y="3013710"/>
            <a:ext cx="1620000" cy="360000"/>
          </a:xfrm>
          <a:prstGeom prst="roundRect">
            <a:avLst>
              <a:gd name="adj" fmla="val 11869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</a:rPr>
              <a:t>重复的</a:t>
            </a:r>
            <a:endParaRPr lang="zh-CN" altLang="en-US">
              <a:solidFill>
                <a:schemeClr val="tx1"/>
              </a:solidFill>
              <a:latin typeface="思源黑体" panose="020B0400000000000000" charset="-122"/>
              <a:ea typeface="思源黑体" panose="020B0400000000000000" charset="-122"/>
              <a:cs typeface="思源黑体" panose="020B0400000000000000" charset="-122"/>
            </a:endParaRPr>
          </a:p>
        </p:txBody>
      </p:sp>
      <p:cxnSp>
        <p:nvCxnSpPr>
          <p:cNvPr id="13" name="直接箭头连接符 12"/>
          <p:cNvCxnSpPr>
            <a:stCxn id="12" idx="1"/>
          </p:cNvCxnSpPr>
          <p:nvPr/>
        </p:nvCxnSpPr>
        <p:spPr>
          <a:xfrm flipH="1" flipV="1">
            <a:off x="7590790" y="2479040"/>
            <a:ext cx="1517015" cy="71501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2" idx="1"/>
          </p:cNvCxnSpPr>
          <p:nvPr/>
        </p:nvCxnSpPr>
        <p:spPr>
          <a:xfrm flipH="1">
            <a:off x="7578090" y="3194050"/>
            <a:ext cx="1529715" cy="208153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16355"/>
            <a:ext cx="10515600" cy="4722495"/>
          </a:xfrm>
        </p:spPr>
        <p:txBody>
          <a:bodyPr/>
          <a:lstStyle/>
          <a:p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面向切面的编程（</a:t>
            </a:r>
            <a:r>
              <a:rPr lang="en-US" altLang="zh-CN">
                <a:sym typeface="+mn-ea"/>
              </a:rPr>
              <a:t>AOP</a:t>
            </a:r>
            <a:r>
              <a:rPr lang="zh-CN" altLang="en-US">
                <a:sym typeface="+mn-ea"/>
              </a:rPr>
              <a:t>）实现了横切关注的模块化</a:t>
            </a:r>
            <a:endParaRPr lang="zh-CN" altLang="en-US"/>
          </a:p>
          <a:p>
            <a:pPr lvl="1"/>
            <a:r>
              <a:rPr lang="zh-CN" altLang="en-US"/>
              <a:t> 避免代码缠绕</a:t>
            </a:r>
            <a:endParaRPr lang="zh-CN" altLang="en-US"/>
          </a:p>
          <a:p>
            <a:pPr lvl="1"/>
            <a:r>
              <a:rPr lang="zh-CN" altLang="en-US"/>
              <a:t> 削除代码分散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面向切面的编程（</a:t>
            </a:r>
            <a:r>
              <a:rPr lang="en-US" altLang="zh-CN"/>
              <a:t>AOP</a:t>
            </a:r>
            <a:r>
              <a:rPr lang="zh-CN" altLang="en-US"/>
              <a:t>）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COMMONDATA" val="eyJoZGlkIjoiYmNiMTZiNDliMzkyYzY3MGEyOTZjYjVkYzMyODA5NjA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6950</Words>
  <Application>WPS 演示</Application>
  <PresentationFormat>宽屏</PresentationFormat>
  <Paragraphs>422</Paragraphs>
  <Slides>32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6" baseType="lpstr">
      <vt:lpstr>Arial</vt:lpstr>
      <vt:lpstr>宋体</vt:lpstr>
      <vt:lpstr>Wingdings</vt:lpstr>
      <vt:lpstr>Source Han Sans SC Regular</vt:lpstr>
      <vt:lpstr>思源黑体</vt:lpstr>
      <vt:lpstr>黑体</vt:lpstr>
      <vt:lpstr>Wingdings</vt:lpstr>
      <vt:lpstr>Calibri</vt:lpstr>
      <vt:lpstr>微软雅黑</vt:lpstr>
      <vt:lpstr>Arial Unicode MS</vt:lpstr>
      <vt:lpstr>Source Han Sans SC Bold</vt:lpstr>
      <vt:lpstr>DejaVu Sans</vt:lpstr>
      <vt:lpstr>思源黑体</vt:lpstr>
      <vt:lpstr>Office 主题</vt:lpstr>
      <vt:lpstr>面向切面编程的介绍</vt:lpstr>
      <vt:lpstr>议程</vt:lpstr>
      <vt:lpstr>AOP能解决什么问题？</vt:lpstr>
      <vt:lpstr>横切关注是什么？</vt:lpstr>
      <vt:lpstr>一个需求示例</vt:lpstr>
      <vt:lpstr>在没有模块化的情况下实现横向关注</vt:lpstr>
      <vt:lpstr>症状#1：代码缠绕</vt:lpstr>
      <vt:lpstr>症状#2：代码分散</vt:lpstr>
      <vt:lpstr>面向切面的编程（AOP）</vt:lpstr>
      <vt:lpstr>如何在你的应用程序中使用AOP</vt:lpstr>
      <vt:lpstr>领先的AOP技术</vt:lpstr>
      <vt:lpstr>核心AOP概念</vt:lpstr>
      <vt:lpstr>议程</vt:lpstr>
      <vt:lpstr>前置Advice示例</vt:lpstr>
      <vt:lpstr>返回之后Advice示例</vt:lpstr>
      <vt:lpstr>抛出异常之后Advice示例</vt:lpstr>
      <vt:lpstr>抛出异常之后Advice - 传播</vt:lpstr>
      <vt:lpstr>后置Advice示例</vt:lpstr>
      <vt:lpstr>环绕Advice示例</vt:lpstr>
      <vt:lpstr>议程</vt:lpstr>
      <vt:lpstr>定义切入点</vt:lpstr>
      <vt:lpstr>常见的插入点标识符</vt:lpstr>
      <vt:lpstr>示例表达式</vt:lpstr>
      <vt:lpstr>Execution表达式示例</vt:lpstr>
      <vt:lpstr>Execution表达式示例</vt:lpstr>
      <vt:lpstr>Execution表达式示例</vt:lpstr>
      <vt:lpstr>Execution表达式示例</vt:lpstr>
      <vt:lpstr>使用注解的切入点表达式示例</vt:lpstr>
      <vt:lpstr>切入点表达式使用</vt:lpstr>
      <vt:lpstr>命名切入点</vt:lpstr>
      <vt:lpstr>核心AOP概念：代理</vt:lpstr>
      <vt:lpstr>切面是如何应用的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chengheng</dc:creator>
  <cp:lastModifiedBy>Administrator</cp:lastModifiedBy>
  <cp:revision>258</cp:revision>
  <dcterms:created xsi:type="dcterms:W3CDTF">2021-06-02T07:49:00Z</dcterms:created>
  <dcterms:modified xsi:type="dcterms:W3CDTF">2022-07-14T03:21:28Z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2052-11.1.0.11830</vt:lpwstr>
  </property>
  <property fmtid="{D5CDD505-2E9C-101B-9397-08002B2CF9AE}" pid="3" name="ICV">
    <vt:lpwstr>4BC0879B7F314FD39339C2D24506C42D</vt:lpwstr>
  </property>
</Properties>
</file>

<file path=docProps/thumbnail.jpeg>
</file>